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22"/>
  </p:notesMasterIdLst>
  <p:sldIdLst>
    <p:sldId id="256" r:id="rId2"/>
    <p:sldId id="282" r:id="rId3"/>
    <p:sldId id="257" r:id="rId4"/>
    <p:sldId id="264" r:id="rId5"/>
    <p:sldId id="265" r:id="rId6"/>
    <p:sldId id="258" r:id="rId7"/>
    <p:sldId id="266" r:id="rId8"/>
    <p:sldId id="259" r:id="rId9"/>
    <p:sldId id="260" r:id="rId10"/>
    <p:sldId id="267" r:id="rId11"/>
    <p:sldId id="261" r:id="rId12"/>
    <p:sldId id="262" r:id="rId13"/>
    <p:sldId id="269" r:id="rId14"/>
    <p:sldId id="270" r:id="rId15"/>
    <p:sldId id="271" r:id="rId16"/>
    <p:sldId id="272" r:id="rId17"/>
    <p:sldId id="273" r:id="rId18"/>
    <p:sldId id="275" r:id="rId19"/>
    <p:sldId id="281" r:id="rId20"/>
    <p:sldId id="28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050"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CFB0F8-285A-4D4E-86E0-19C3B906ABDE}" type="datetimeFigureOut">
              <a:rPr lang="en-US" smtClean="0"/>
              <a:pPr/>
              <a:t>4/8/2010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50AE18-F38A-4353-B7C7-D320267AB81F}" type="slidenum">
              <a:rPr lang="en-US" smtClean="0"/>
              <a:pPr/>
              <a:t>‹#›</a:t>
            </a:fld>
            <a:endParaRPr lang="en-US"/>
          </a:p>
        </p:txBody>
      </p:sp>
    </p:spTree>
    <p:extLst>
      <p:ext uri="{BB962C8B-B14F-4D97-AF65-F5344CB8AC3E}">
        <p14:creationId xmlns:p14="http://schemas.microsoft.com/office/powerpoint/2010/main" val="2249424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650AE18-F38A-4353-B7C7-D320267AB81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79" name="Picture 7" descr="293a"/>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lgn="ctr">
              <a:defRPr/>
            </a:lvl1pPr>
          </a:lstStyle>
          <a:p>
            <a:r>
              <a:rPr lang="en-US" smtClean="0"/>
              <a:t>Click to edit Master title style</a:t>
            </a:r>
            <a:endParaRPr 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3076" name="Rectangle 4"/>
          <p:cNvSpPr>
            <a:spLocks noGrp="1" noChangeArrowheads="1"/>
          </p:cNvSpPr>
          <p:nvPr>
            <p:ph type="dt" sz="half" idx="2"/>
          </p:nvPr>
        </p:nvSpPr>
        <p:spPr/>
        <p:txBody>
          <a:bodyPr/>
          <a:lstStyle>
            <a:lvl1pPr>
              <a:defRPr/>
            </a:lvl1pPr>
          </a:lstStyle>
          <a:p>
            <a:fld id="{150F9A2C-AF6F-4285-AD48-7E8321C44A7A}" type="datetimeFigureOut">
              <a:rPr lang="en-US" smtClean="0"/>
              <a:pPr/>
              <a:t>4/8/2010</a:t>
            </a:fld>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50F9A2C-AF6F-4285-AD48-7E8321C44A7A}" type="datetimeFigureOut">
              <a:rPr lang="en-US" smtClean="0"/>
              <a:pPr/>
              <a:t>4/8/2010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51615303-CDC4-4261-9D16-AFBCEF70F462}" type="slidenum">
              <a:rPr lang="en-US" smtClean="0"/>
              <a:pPr/>
              <a:t>‹#›</a:t>
            </a:fld>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2" name="Picture 8" descr="293b"/>
          <p:cNvPicPr>
            <a:picLocks noChangeAspect="1" noChangeArrowheads="1"/>
          </p:cNvPicPr>
          <p:nvPr/>
        </p:nvPicPr>
        <p:blipFill>
          <a:blip r:embed="rId13" cstate="print"/>
          <a:srcRect/>
          <a:stretch>
            <a:fillRect/>
          </a:stretch>
        </p:blipFill>
        <p:spPr bwMode="auto">
          <a:xfrm>
            <a:off x="0" y="0"/>
            <a:ext cx="9144000" cy="6858000"/>
          </a:xfrm>
          <a:prstGeom prst="rect">
            <a:avLst/>
          </a:prstGeom>
          <a:noFill/>
        </p:spPr>
      </p:pic>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150F9A2C-AF6F-4285-AD48-7E8321C44A7A}" type="datetimeFigureOut">
              <a:rPr lang="en-US" smtClean="0"/>
              <a:pPr/>
              <a:t>4/8/2010</a:t>
            </a:fld>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51615303-CDC4-4261-9D16-AFBCEF70F4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uiExpand="1" build="p">
        <p:tmplLst>
          <p:tmpl lvl="1">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2">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3">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4">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 lvl="5">
            <p:tnLst>
              <p:par>
                <p:cTn xmlns:p14="http://schemas.microsoft.com/office/powerpoint/2010/main" presetID="1"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childTnLst>
                </p:cTn>
              </p:par>
            </p:tnLst>
          </p:tmpl>
        </p:tmplLst>
      </p:bldP>
    </p:bldLst>
  </p:timing>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Special angles</a:t>
            </a:r>
            <a:endParaRPr lang="en-US" dirty="0"/>
          </a:p>
        </p:txBody>
      </p:sp>
      <p:sp>
        <p:nvSpPr>
          <p:cNvPr id="3" name="Subtitle 2"/>
          <p:cNvSpPr>
            <a:spLocks noGrp="1"/>
          </p:cNvSpPr>
          <p:nvPr>
            <p:ph type="subTitle" idx="1"/>
          </p:nvPr>
        </p:nvSpPr>
        <p:spPr/>
        <p:txBody>
          <a:bodyPr/>
          <a:lstStyle/>
          <a:p>
            <a:endParaRPr lang="en-US"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perpendicular lines</a:t>
            </a:r>
            <a:endParaRPr lang="en-US" dirty="0"/>
          </a:p>
        </p:txBody>
      </p:sp>
      <p:sp>
        <p:nvSpPr>
          <p:cNvPr id="3" name="Content Placeholder 2"/>
          <p:cNvSpPr>
            <a:spLocks noGrp="1"/>
          </p:cNvSpPr>
          <p:nvPr>
            <p:ph idx="1"/>
          </p:nvPr>
        </p:nvSpPr>
        <p:spPr/>
        <p:txBody>
          <a:bodyPr/>
          <a:lstStyle/>
          <a:p>
            <a:r>
              <a:rPr lang="en-US" dirty="0" smtClean="0"/>
              <a:t>Notice the mark that shows a 90 degree angle.  </a:t>
            </a:r>
          </a:p>
          <a:p>
            <a:pPr>
              <a:buNone/>
            </a:pPr>
            <a:endParaRPr lang="en-US" dirty="0"/>
          </a:p>
        </p:txBody>
      </p:sp>
      <p:pic>
        <p:nvPicPr>
          <p:cNvPr id="31746" name="Picture 2"/>
          <p:cNvPicPr>
            <a:picLocks noChangeAspect="1" noChangeArrowheads="1"/>
          </p:cNvPicPr>
          <p:nvPr/>
        </p:nvPicPr>
        <p:blipFill>
          <a:blip r:embed="rId3" cstate="print"/>
          <a:srcRect/>
          <a:stretch>
            <a:fillRect/>
          </a:stretch>
        </p:blipFill>
        <p:spPr bwMode="auto">
          <a:xfrm>
            <a:off x="2743200" y="2209800"/>
            <a:ext cx="4458356" cy="3886200"/>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Theorems</a:t>
            </a:r>
            <a:endParaRPr lang="en-US" dirty="0"/>
          </a:p>
        </p:txBody>
      </p:sp>
      <p:sp>
        <p:nvSpPr>
          <p:cNvPr id="3" name="Content Placeholder 2"/>
          <p:cNvSpPr>
            <a:spLocks noGrp="1"/>
          </p:cNvSpPr>
          <p:nvPr>
            <p:ph idx="1"/>
          </p:nvPr>
        </p:nvSpPr>
        <p:spPr>
          <a:xfrm>
            <a:off x="457200" y="1600200"/>
            <a:ext cx="6324600" cy="4525963"/>
          </a:xfrm>
        </p:spPr>
        <p:txBody>
          <a:bodyPr/>
          <a:lstStyle/>
          <a:p>
            <a:r>
              <a:rPr lang="en-US" dirty="0" smtClean="0"/>
              <a:t>If two lines are perpendicular, then they form congruent adjacent angles.</a:t>
            </a:r>
          </a:p>
          <a:p>
            <a:r>
              <a:rPr lang="en-US" dirty="0" smtClean="0"/>
              <a:t>If two lines form congruent adjacent angles, then the lines are perpendicular.</a:t>
            </a:r>
          </a:p>
          <a:p>
            <a:r>
              <a:rPr lang="en-US" dirty="0" smtClean="0"/>
              <a:t>If the exterior sides of two adjacent acute angles are perpendicular, then the angles are complementary.</a:t>
            </a:r>
            <a:endParaRPr lang="en-US"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5715000" cy="4525963"/>
          </a:xfrm>
        </p:spPr>
        <p:txBody>
          <a:bodyPr/>
          <a:lstStyle/>
          <a:p>
            <a:r>
              <a:rPr lang="en-US" dirty="0" smtClean="0"/>
              <a:t>Two lines that do not intersect are either parallel or skew.</a:t>
            </a:r>
          </a:p>
          <a:p>
            <a:r>
              <a:rPr lang="en-US" dirty="0" smtClean="0"/>
              <a:t>Parallel lines are coplanar lines that do not intersect.</a:t>
            </a:r>
          </a:p>
          <a:p>
            <a:r>
              <a:rPr lang="en-US" dirty="0" smtClean="0"/>
              <a:t>Skew lines are </a:t>
            </a:r>
            <a:r>
              <a:rPr lang="en-US" dirty="0" err="1" smtClean="0"/>
              <a:t>noncoplanar</a:t>
            </a:r>
            <a:r>
              <a:rPr lang="en-US" dirty="0" smtClean="0"/>
              <a:t> lines. Therefore, they are neither parallel nor intersecting.</a:t>
            </a:r>
            <a:endParaRPr lang="en-US" dirty="0"/>
          </a:p>
        </p:txBody>
      </p:sp>
      <p:pic>
        <p:nvPicPr>
          <p:cNvPr id="2049" name="Picture 1"/>
          <p:cNvPicPr>
            <a:picLocks noChangeAspect="1" noChangeArrowheads="1"/>
          </p:cNvPicPr>
          <p:nvPr/>
        </p:nvPicPr>
        <p:blipFill>
          <a:blip r:embed="rId3" cstate="print"/>
          <a:srcRect/>
          <a:stretch>
            <a:fillRect/>
          </a:stretch>
        </p:blipFill>
        <p:spPr bwMode="auto">
          <a:xfrm>
            <a:off x="6019800" y="3200400"/>
            <a:ext cx="2938462" cy="2910262"/>
          </a:xfrm>
          <a:prstGeom prst="rect">
            <a:avLst/>
          </a:prstGeom>
          <a:noFill/>
          <a:ln w="9525">
            <a:noFill/>
            <a:miter lim="800000"/>
            <a:headEnd/>
            <a:tailEnd/>
          </a:ln>
          <a:effectLst/>
        </p:spPr>
      </p:pic>
      <p:sp>
        <p:nvSpPr>
          <p:cNvPr id="20" name="SMARTPenAnnotation219"/>
          <p:cNvSpPr/>
          <p:nvPr/>
        </p:nvSpPr>
        <p:spPr>
          <a:xfrm>
            <a:off x="4483737" y="6846569"/>
            <a:ext cx="22313" cy="1"/>
          </a:xfrm>
          <a:custGeom>
            <a:avLst/>
            <a:gdLst/>
            <a:ahLst/>
            <a:cxnLst/>
            <a:rect l="0" t="0" r="0" b="0"/>
            <a:pathLst>
              <a:path w="22313" h="1">
                <a:moveTo>
                  <a:pt x="19683" y="0"/>
                </a:moveTo>
                <a:lnTo>
                  <a:pt x="0" y="0"/>
                </a:lnTo>
                <a:lnTo>
                  <a:pt x="22312" y="0"/>
                </a:lnTo>
                <a:close/>
              </a:path>
            </a:pathLst>
          </a:custGeom>
          <a:ln w="38100">
            <a:solidFill>
              <a:srgbClr xmlns:mc="http://schemas.openxmlformats.org/markup-compatibility/2006" xmlns:a14="http://schemas.microsoft.com/office/drawing/2010/main" val="FF0000" mc:Ignorabl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ARTPenAnnotation220"/>
          <p:cNvSpPr/>
          <p:nvPr/>
        </p:nvSpPr>
        <p:spPr>
          <a:xfrm>
            <a:off x="4377690" y="6846569"/>
            <a:ext cx="3387" cy="1"/>
          </a:xfrm>
          <a:custGeom>
            <a:avLst/>
            <a:gdLst/>
            <a:ahLst/>
            <a:cxnLst/>
            <a:rect l="0" t="0" r="0" b="0"/>
            <a:pathLst>
              <a:path w="3387" h="1">
                <a:moveTo>
                  <a:pt x="0" y="0"/>
                </a:moveTo>
                <a:lnTo>
                  <a:pt x="3386" y="0"/>
                </a:lnTo>
                <a:close/>
              </a:path>
            </a:pathLst>
          </a:custGeom>
          <a:ln w="38100">
            <a:solidFill>
              <a:srgbClr xmlns:mc="http://schemas.openxmlformats.org/markup-compatibility/2006" xmlns:a14="http://schemas.microsoft.com/office/drawing/2010/main" val="FF0000" mc:Ignorabl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itle 40"/>
          <p:cNvSpPr>
            <a:spLocks noGrp="1"/>
          </p:cNvSpPr>
          <p:nvPr>
            <p:ph type="title"/>
          </p:nvPr>
        </p:nvSpPr>
        <p:spPr/>
        <p:txBody>
          <a:bodyPr/>
          <a:lstStyle/>
          <a:p>
            <a:r>
              <a:rPr lang="en-US" dirty="0" smtClean="0"/>
              <a:t>More about parallels</a:t>
            </a:r>
            <a:endParaRPr lang="en-US"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transversal?</a:t>
            </a:r>
            <a:endParaRPr lang="en-US" dirty="0"/>
          </a:p>
        </p:txBody>
      </p:sp>
      <p:sp>
        <p:nvSpPr>
          <p:cNvPr id="3" name="Content Placeholder 2"/>
          <p:cNvSpPr>
            <a:spLocks noGrp="1"/>
          </p:cNvSpPr>
          <p:nvPr>
            <p:ph idx="1"/>
          </p:nvPr>
        </p:nvSpPr>
        <p:spPr/>
        <p:txBody>
          <a:bodyPr/>
          <a:lstStyle/>
          <a:p>
            <a:r>
              <a:rPr lang="en-US" dirty="0" smtClean="0"/>
              <a:t>A transversal is any line that intersects two or more distinct lines in different points.</a:t>
            </a:r>
          </a:p>
          <a:p>
            <a:r>
              <a:rPr lang="en-US" dirty="0" smtClean="0"/>
              <a:t>The two lines that are intersected DO NOT have to be parallel.</a:t>
            </a:r>
            <a:endParaRPr lang="en-US"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Angles formed by a transversal</a:t>
            </a:r>
            <a:endParaRPr lang="en-US" dirty="0"/>
          </a:p>
        </p:txBody>
      </p:sp>
      <p:sp>
        <p:nvSpPr>
          <p:cNvPr id="3" name="Content Placeholder 2"/>
          <p:cNvSpPr>
            <a:spLocks noGrp="1"/>
          </p:cNvSpPr>
          <p:nvPr>
            <p:ph idx="1"/>
          </p:nvPr>
        </p:nvSpPr>
        <p:spPr>
          <a:xfrm>
            <a:off x="457200" y="1600201"/>
            <a:ext cx="4648200" cy="4495800"/>
          </a:xfrm>
        </p:spPr>
        <p:txBody>
          <a:bodyPr/>
          <a:lstStyle/>
          <a:p>
            <a:r>
              <a:rPr lang="en-US" dirty="0" smtClean="0"/>
              <a:t>Exterior angles are outside the lines, and on the same side of the transversal.</a:t>
            </a:r>
          </a:p>
          <a:p>
            <a:r>
              <a:rPr lang="en-US" dirty="0" smtClean="0"/>
              <a:t>Interior angles are inside the lines, and on the same side of the transversal.</a:t>
            </a:r>
            <a:endParaRPr lang="en-US" dirty="0"/>
          </a:p>
        </p:txBody>
      </p:sp>
      <p:pic>
        <p:nvPicPr>
          <p:cNvPr id="32770" name="Picture 2"/>
          <p:cNvPicPr>
            <a:picLocks noChangeAspect="1" noChangeArrowheads="1"/>
          </p:cNvPicPr>
          <p:nvPr/>
        </p:nvPicPr>
        <p:blipFill>
          <a:blip r:embed="rId3" cstate="print"/>
          <a:srcRect/>
          <a:stretch>
            <a:fillRect/>
          </a:stretch>
        </p:blipFill>
        <p:spPr bwMode="auto">
          <a:xfrm>
            <a:off x="4953000" y="1905000"/>
            <a:ext cx="3895266" cy="3467100"/>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the angles formed by a transversal</a:t>
            </a:r>
            <a:endParaRPr lang="en-US" dirty="0"/>
          </a:p>
        </p:txBody>
      </p:sp>
      <p:sp>
        <p:nvSpPr>
          <p:cNvPr id="3" name="Content Placeholder 2"/>
          <p:cNvSpPr>
            <a:spLocks noGrp="1"/>
          </p:cNvSpPr>
          <p:nvPr>
            <p:ph idx="1"/>
          </p:nvPr>
        </p:nvSpPr>
        <p:spPr>
          <a:xfrm>
            <a:off x="457200" y="1600200"/>
            <a:ext cx="4953000" cy="4572000"/>
          </a:xfrm>
        </p:spPr>
        <p:txBody>
          <a:bodyPr/>
          <a:lstStyle/>
          <a:p>
            <a:r>
              <a:rPr lang="en-US" dirty="0" smtClean="0"/>
              <a:t>Alternate interior angles are two nonadjacent interior angles on opposite sides of the transversal.</a:t>
            </a:r>
          </a:p>
          <a:p>
            <a:r>
              <a:rPr lang="en-US" dirty="0" smtClean="0"/>
              <a:t>Same-side interior angles are two interior angles on the same side of the transversal.</a:t>
            </a:r>
          </a:p>
        </p:txBody>
      </p:sp>
      <p:pic>
        <p:nvPicPr>
          <p:cNvPr id="4" name="Picture 2"/>
          <p:cNvPicPr>
            <a:picLocks noChangeAspect="1" noChangeArrowheads="1"/>
          </p:cNvPicPr>
          <p:nvPr/>
        </p:nvPicPr>
        <p:blipFill>
          <a:blip r:embed="rId3" cstate="print"/>
          <a:srcRect/>
          <a:stretch>
            <a:fillRect/>
          </a:stretch>
        </p:blipFill>
        <p:spPr bwMode="auto">
          <a:xfrm>
            <a:off x="5248734" y="1905000"/>
            <a:ext cx="3895266" cy="3467100"/>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Corresponding angles</a:t>
            </a:r>
            <a:endParaRPr lang="en-US" dirty="0"/>
          </a:p>
        </p:txBody>
      </p:sp>
      <p:sp>
        <p:nvSpPr>
          <p:cNvPr id="3" name="Content Placeholder 2"/>
          <p:cNvSpPr>
            <a:spLocks noGrp="1"/>
          </p:cNvSpPr>
          <p:nvPr>
            <p:ph idx="1"/>
          </p:nvPr>
        </p:nvSpPr>
        <p:spPr>
          <a:xfrm>
            <a:off x="457200" y="1600200"/>
            <a:ext cx="4648200" cy="4572000"/>
          </a:xfrm>
        </p:spPr>
        <p:txBody>
          <a:bodyPr/>
          <a:lstStyle/>
          <a:p>
            <a:r>
              <a:rPr lang="en-US" dirty="0" smtClean="0"/>
              <a:t>Corresponding angles are two angles in corresponding positions relative to the two lines.</a:t>
            </a:r>
          </a:p>
          <a:p>
            <a:r>
              <a:rPr lang="en-US" dirty="0" smtClean="0"/>
              <a:t>There are four pairs of corresponding angles.</a:t>
            </a:r>
          </a:p>
          <a:p>
            <a:endParaRPr lang="en-US" dirty="0"/>
          </a:p>
        </p:txBody>
      </p:sp>
      <p:pic>
        <p:nvPicPr>
          <p:cNvPr id="4" name="Picture 2"/>
          <p:cNvPicPr>
            <a:picLocks noChangeAspect="1" noChangeArrowheads="1"/>
          </p:cNvPicPr>
          <p:nvPr/>
        </p:nvPicPr>
        <p:blipFill>
          <a:blip r:embed="rId3" cstate="print"/>
          <a:srcRect/>
          <a:stretch>
            <a:fillRect/>
          </a:stretch>
        </p:blipFill>
        <p:spPr bwMode="auto">
          <a:xfrm>
            <a:off x="4953000" y="1905000"/>
            <a:ext cx="3895266" cy="3467100"/>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10</a:t>
            </a:r>
            <a:endParaRPr lang="en-US" dirty="0"/>
          </a:p>
        </p:txBody>
      </p:sp>
      <p:sp>
        <p:nvSpPr>
          <p:cNvPr id="3" name="Content Placeholder 2"/>
          <p:cNvSpPr>
            <a:spLocks noGrp="1"/>
          </p:cNvSpPr>
          <p:nvPr>
            <p:ph sz="half" idx="1"/>
          </p:nvPr>
        </p:nvSpPr>
        <p:spPr/>
        <p:txBody>
          <a:bodyPr/>
          <a:lstStyle/>
          <a:p>
            <a:r>
              <a:rPr lang="en-US" dirty="0" smtClean="0"/>
              <a:t>If two parallel lines are cut by a transversal, then corresponding angles are congruent.</a:t>
            </a:r>
          </a:p>
          <a:p>
            <a:r>
              <a:rPr lang="en-US" dirty="0" smtClean="0"/>
              <a:t>If two parallel lines are cut by a transversal, then same-side interior angles are supplementary.</a:t>
            </a:r>
          </a:p>
          <a:p>
            <a:endParaRPr lang="en-US"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Postulate 11</a:t>
            </a:r>
            <a:endParaRPr lang="en-US" dirty="0"/>
          </a:p>
        </p:txBody>
      </p:sp>
      <p:sp>
        <p:nvSpPr>
          <p:cNvPr id="3" name="Content Placeholder 2"/>
          <p:cNvSpPr>
            <a:spLocks noGrp="1"/>
          </p:cNvSpPr>
          <p:nvPr>
            <p:ph sz="half" idx="1"/>
          </p:nvPr>
        </p:nvSpPr>
        <p:spPr/>
        <p:txBody>
          <a:bodyPr/>
          <a:lstStyle/>
          <a:p>
            <a:r>
              <a:rPr lang="en-US" dirty="0" smtClean="0"/>
              <a:t>If two lines are cut by a transversal and corresponding angles are congruent, then the lines are parallel</a:t>
            </a:r>
            <a:endParaRPr lang="en-US" dirty="0"/>
          </a:p>
        </p:txBody>
      </p:sp>
      <p:pic>
        <p:nvPicPr>
          <p:cNvPr id="2050" name="Picture 2"/>
          <p:cNvPicPr>
            <a:picLocks noGrp="1" noChangeAspect="1" noChangeArrowheads="1"/>
          </p:cNvPicPr>
          <p:nvPr>
            <p:ph sz="half" idx="2"/>
          </p:nvPr>
        </p:nvPicPr>
        <p:blipFill>
          <a:blip r:embed="rId3" cstate="print"/>
          <a:srcRect/>
          <a:stretch>
            <a:fillRect/>
          </a:stretch>
        </p:blipFill>
        <p:spPr bwMode="auto">
          <a:xfrm>
            <a:off x="4953000" y="1630029"/>
            <a:ext cx="4191000" cy="3109452"/>
          </a:xfrm>
          <a:prstGeom prst="rect">
            <a:avLst/>
          </a:prstGeom>
          <a:noFill/>
          <a:ln w="9525">
            <a:noFill/>
            <a:miter lim="800000"/>
            <a:headEnd/>
            <a:tailEnd/>
          </a:ln>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couple theorems</a:t>
            </a:r>
            <a:endParaRPr lang="en-US" dirty="0"/>
          </a:p>
        </p:txBody>
      </p:sp>
      <p:sp>
        <p:nvSpPr>
          <p:cNvPr id="3" name="Content Placeholder 2"/>
          <p:cNvSpPr>
            <a:spLocks noGrp="1"/>
          </p:cNvSpPr>
          <p:nvPr>
            <p:ph sz="half" idx="1"/>
          </p:nvPr>
        </p:nvSpPr>
        <p:spPr/>
        <p:txBody>
          <a:bodyPr/>
          <a:lstStyle/>
          <a:p>
            <a:r>
              <a:rPr lang="en-US" dirty="0" smtClean="0"/>
              <a:t>Through a point outside a line, there is exactly one line parallel to the given line.</a:t>
            </a:r>
          </a:p>
          <a:p>
            <a:r>
              <a:rPr lang="en-US" dirty="0" smtClean="0"/>
              <a:t>Through a point outside a line, there is exactly one line perpendicular to the given line.</a:t>
            </a:r>
          </a:p>
          <a:p>
            <a:endParaRPr lang="en-US" dirty="0"/>
          </a:p>
        </p:txBody>
      </p:sp>
      <p:cxnSp>
        <p:nvCxnSpPr>
          <p:cNvPr id="13" name="Straight Arrow Connector 12"/>
          <p:cNvCxnSpPr/>
          <p:nvPr/>
        </p:nvCxnSpPr>
        <p:spPr>
          <a:xfrm rot="5400000" flipH="1" flipV="1">
            <a:off x="4610100" y="1943100"/>
            <a:ext cx="4267200" cy="37338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sp>
        <p:nvSpPr>
          <p:cNvPr id="14" name="Flowchart: Connector 13"/>
          <p:cNvSpPr/>
          <p:nvPr/>
        </p:nvSpPr>
        <p:spPr>
          <a:xfrm>
            <a:off x="5562600" y="1752600"/>
            <a:ext cx="228600" cy="228600"/>
          </a:xfrm>
          <a:prstGeom prst="flowChartConnector">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cxnSp>
        <p:nvCxnSpPr>
          <p:cNvPr id="15" name="Straight Arrow Connector 14"/>
          <p:cNvCxnSpPr/>
          <p:nvPr/>
        </p:nvCxnSpPr>
        <p:spPr>
          <a:xfrm rot="5400000" flipH="1" flipV="1">
            <a:off x="4038600" y="609600"/>
            <a:ext cx="3048000" cy="2743200"/>
          </a:xfrm>
          <a:prstGeom prst="straightConnector1">
            <a:avLst/>
          </a:prstGeom>
          <a:ln w="508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181600" y="1447800"/>
            <a:ext cx="2971800" cy="2438400"/>
          </a:xfrm>
          <a:prstGeom prst="straightConnector1">
            <a:avLst/>
          </a:prstGeom>
          <a:ln>
            <a:headEnd type="arrow"/>
            <a:tailEnd type="arrow"/>
          </a:ln>
        </p:spPr>
        <p:style>
          <a:lnRef idx="3">
            <a:schemeClr val="accent6"/>
          </a:lnRef>
          <a:fillRef idx="0">
            <a:schemeClr val="accent6"/>
          </a:fillRef>
          <a:effectRef idx="2">
            <a:schemeClr val="accent6"/>
          </a:effectRef>
          <a:fontRef idx="minor">
            <a:schemeClr val="tx1"/>
          </a:fontRef>
        </p:style>
      </p:cxnSp>
      <p:sp>
        <p:nvSpPr>
          <p:cNvPr id="20" name="SMARTPenAnnotation0"/>
          <p:cNvSpPr/>
          <p:nvPr/>
        </p:nvSpPr>
        <p:spPr>
          <a:xfrm>
            <a:off x="7109459" y="2940731"/>
            <a:ext cx="315601" cy="128225"/>
          </a:xfrm>
          <a:custGeom>
            <a:avLst/>
            <a:gdLst/>
            <a:ahLst/>
            <a:cxnLst/>
            <a:rect l="0" t="0" r="0" b="0"/>
            <a:pathLst>
              <a:path w="315601" h="128225">
                <a:moveTo>
                  <a:pt x="0" y="128224"/>
                </a:moveTo>
                <a:lnTo>
                  <a:pt x="4551" y="128224"/>
                </a:lnTo>
                <a:lnTo>
                  <a:pt x="6845" y="127271"/>
                </a:lnTo>
                <a:lnTo>
                  <a:pt x="11932" y="123673"/>
                </a:lnTo>
                <a:lnTo>
                  <a:pt x="14623" y="121379"/>
                </a:lnTo>
                <a:lnTo>
                  <a:pt x="17368" y="118898"/>
                </a:lnTo>
                <a:lnTo>
                  <a:pt x="20152" y="116292"/>
                </a:lnTo>
                <a:lnTo>
                  <a:pt x="22959" y="114554"/>
                </a:lnTo>
                <a:lnTo>
                  <a:pt x="28620" y="112623"/>
                </a:lnTo>
                <a:lnTo>
                  <a:pt x="30509" y="111156"/>
                </a:lnTo>
                <a:lnTo>
                  <a:pt x="31770" y="109225"/>
                </a:lnTo>
                <a:lnTo>
                  <a:pt x="32610" y="106985"/>
                </a:lnTo>
                <a:lnTo>
                  <a:pt x="36028" y="102635"/>
                </a:lnTo>
                <a:lnTo>
                  <a:pt x="41164" y="96877"/>
                </a:lnTo>
                <a:lnTo>
                  <a:pt x="56964" y="80201"/>
                </a:lnTo>
                <a:lnTo>
                  <a:pt x="70837" y="66033"/>
                </a:lnTo>
                <a:lnTo>
                  <a:pt x="74848" y="62950"/>
                </a:lnTo>
                <a:lnTo>
                  <a:pt x="79426" y="59943"/>
                </a:lnTo>
                <a:lnTo>
                  <a:pt x="84384" y="56986"/>
                </a:lnTo>
                <a:lnTo>
                  <a:pt x="88641" y="54062"/>
                </a:lnTo>
                <a:lnTo>
                  <a:pt x="92432" y="51160"/>
                </a:lnTo>
                <a:lnTo>
                  <a:pt x="95912" y="48273"/>
                </a:lnTo>
                <a:lnTo>
                  <a:pt x="100136" y="44443"/>
                </a:lnTo>
                <a:lnTo>
                  <a:pt x="109910" y="35108"/>
                </a:lnTo>
                <a:lnTo>
                  <a:pt x="113279" y="30904"/>
                </a:lnTo>
                <a:lnTo>
                  <a:pt x="115524" y="27149"/>
                </a:lnTo>
                <a:lnTo>
                  <a:pt x="117022" y="23693"/>
                </a:lnTo>
                <a:lnTo>
                  <a:pt x="118972" y="21389"/>
                </a:lnTo>
                <a:lnTo>
                  <a:pt x="121226" y="19853"/>
                </a:lnTo>
                <a:lnTo>
                  <a:pt x="123679" y="18829"/>
                </a:lnTo>
                <a:lnTo>
                  <a:pt x="125315" y="17194"/>
                </a:lnTo>
                <a:lnTo>
                  <a:pt x="126406" y="15151"/>
                </a:lnTo>
                <a:lnTo>
                  <a:pt x="127134" y="12837"/>
                </a:lnTo>
                <a:lnTo>
                  <a:pt x="128572" y="11294"/>
                </a:lnTo>
                <a:lnTo>
                  <a:pt x="130482" y="10266"/>
                </a:lnTo>
                <a:lnTo>
                  <a:pt x="135145" y="9123"/>
                </a:lnTo>
                <a:lnTo>
                  <a:pt x="140392" y="8615"/>
                </a:lnTo>
                <a:lnTo>
                  <a:pt x="143125" y="7527"/>
                </a:lnTo>
                <a:lnTo>
                  <a:pt x="148702" y="3778"/>
                </a:lnTo>
                <a:lnTo>
                  <a:pt x="154355" y="1477"/>
                </a:lnTo>
                <a:lnTo>
                  <a:pt x="162893" y="181"/>
                </a:lnTo>
                <a:lnTo>
                  <a:pt x="165745" y="0"/>
                </a:lnTo>
                <a:lnTo>
                  <a:pt x="167647" y="831"/>
                </a:lnTo>
                <a:lnTo>
                  <a:pt x="168915" y="2338"/>
                </a:lnTo>
                <a:lnTo>
                  <a:pt x="169760" y="4295"/>
                </a:lnTo>
                <a:lnTo>
                  <a:pt x="172229" y="5599"/>
                </a:lnTo>
                <a:lnTo>
                  <a:pt x="180052" y="7049"/>
                </a:lnTo>
                <a:lnTo>
                  <a:pt x="183852" y="8388"/>
                </a:lnTo>
                <a:lnTo>
                  <a:pt x="187339" y="10233"/>
                </a:lnTo>
                <a:lnTo>
                  <a:pt x="190614" y="12416"/>
                </a:lnTo>
                <a:lnTo>
                  <a:pt x="192799" y="14823"/>
                </a:lnTo>
                <a:lnTo>
                  <a:pt x="194256" y="17381"/>
                </a:lnTo>
                <a:lnTo>
                  <a:pt x="195226" y="20039"/>
                </a:lnTo>
                <a:lnTo>
                  <a:pt x="196826" y="22763"/>
                </a:lnTo>
                <a:lnTo>
                  <a:pt x="198846" y="25531"/>
                </a:lnTo>
                <a:lnTo>
                  <a:pt x="201143" y="28330"/>
                </a:lnTo>
                <a:lnTo>
                  <a:pt x="202676" y="31148"/>
                </a:lnTo>
                <a:lnTo>
                  <a:pt x="203697" y="33979"/>
                </a:lnTo>
                <a:lnTo>
                  <a:pt x="204379" y="36819"/>
                </a:lnTo>
                <a:lnTo>
                  <a:pt x="205785" y="38712"/>
                </a:lnTo>
                <a:lnTo>
                  <a:pt x="207675" y="39974"/>
                </a:lnTo>
                <a:lnTo>
                  <a:pt x="209888" y="40816"/>
                </a:lnTo>
                <a:lnTo>
                  <a:pt x="214886" y="44291"/>
                </a:lnTo>
                <a:lnTo>
                  <a:pt x="217553" y="46551"/>
                </a:lnTo>
                <a:lnTo>
                  <a:pt x="220283" y="49010"/>
                </a:lnTo>
                <a:lnTo>
                  <a:pt x="225856" y="54283"/>
                </a:lnTo>
                <a:lnTo>
                  <a:pt x="228676" y="56069"/>
                </a:lnTo>
                <a:lnTo>
                  <a:pt x="234349" y="58055"/>
                </a:lnTo>
                <a:lnTo>
                  <a:pt x="238148" y="60490"/>
                </a:lnTo>
                <a:lnTo>
                  <a:pt x="242586" y="64018"/>
                </a:lnTo>
                <a:lnTo>
                  <a:pt x="247449" y="68275"/>
                </a:lnTo>
                <a:lnTo>
                  <a:pt x="255393" y="75545"/>
                </a:lnTo>
                <a:lnTo>
                  <a:pt x="265220" y="84993"/>
                </a:lnTo>
                <a:lnTo>
                  <a:pt x="268253" y="87973"/>
                </a:lnTo>
                <a:lnTo>
                  <a:pt x="272181" y="90912"/>
                </a:lnTo>
                <a:lnTo>
                  <a:pt x="276704" y="93825"/>
                </a:lnTo>
                <a:lnTo>
                  <a:pt x="281624" y="96718"/>
                </a:lnTo>
                <a:lnTo>
                  <a:pt x="284905" y="99600"/>
                </a:lnTo>
                <a:lnTo>
                  <a:pt x="287092" y="102474"/>
                </a:lnTo>
                <a:lnTo>
                  <a:pt x="288549" y="105342"/>
                </a:lnTo>
                <a:lnTo>
                  <a:pt x="290474" y="107254"/>
                </a:lnTo>
                <a:lnTo>
                  <a:pt x="292710" y="108529"/>
                </a:lnTo>
                <a:lnTo>
                  <a:pt x="298591" y="110575"/>
                </a:lnTo>
                <a:lnTo>
                  <a:pt x="301935" y="113395"/>
                </a:lnTo>
                <a:lnTo>
                  <a:pt x="306596" y="117823"/>
                </a:lnTo>
                <a:lnTo>
                  <a:pt x="315600" y="126666"/>
                </a:lnTo>
                <a:lnTo>
                  <a:pt x="315176" y="127185"/>
                </a:lnTo>
                <a:lnTo>
                  <a:pt x="312163" y="127762"/>
                </a:lnTo>
                <a:lnTo>
                  <a:pt x="310026" y="126963"/>
                </a:lnTo>
                <a:lnTo>
                  <a:pt x="305112" y="123536"/>
                </a:lnTo>
                <a:lnTo>
                  <a:pt x="302469" y="121289"/>
                </a:lnTo>
                <a:lnTo>
                  <a:pt x="299753" y="118838"/>
                </a:lnTo>
                <a:lnTo>
                  <a:pt x="293103" y="112611"/>
                </a:lnTo>
                <a:lnTo>
                  <a:pt x="284573" y="109220"/>
                </a:lnTo>
                <a:lnTo>
                  <a:pt x="278298" y="106982"/>
                </a:lnTo>
                <a:lnTo>
                  <a:pt x="274115" y="104537"/>
                </a:lnTo>
                <a:lnTo>
                  <a:pt x="271326" y="101955"/>
                </a:lnTo>
                <a:lnTo>
                  <a:pt x="269467" y="99281"/>
                </a:lnTo>
                <a:lnTo>
                  <a:pt x="267275" y="97499"/>
                </a:lnTo>
                <a:lnTo>
                  <a:pt x="264861" y="96311"/>
                </a:lnTo>
                <a:lnTo>
                  <a:pt x="262299" y="95518"/>
                </a:lnTo>
                <a:lnTo>
                  <a:pt x="257733" y="93085"/>
                </a:lnTo>
                <a:lnTo>
                  <a:pt x="251833" y="89558"/>
                </a:lnTo>
                <a:lnTo>
                  <a:pt x="245041" y="85301"/>
                </a:lnTo>
                <a:lnTo>
                  <a:pt x="239561" y="82464"/>
                </a:lnTo>
                <a:lnTo>
                  <a:pt x="230932" y="79311"/>
                </a:lnTo>
                <a:lnTo>
                  <a:pt x="223922" y="75369"/>
                </a:lnTo>
                <a:lnTo>
                  <a:pt x="220719" y="72985"/>
                </a:lnTo>
                <a:lnTo>
                  <a:pt x="217631" y="70443"/>
                </a:lnTo>
                <a:lnTo>
                  <a:pt x="214620" y="67796"/>
                </a:lnTo>
                <a:lnTo>
                  <a:pt x="211660" y="65078"/>
                </a:lnTo>
                <a:lnTo>
                  <a:pt x="208734" y="63267"/>
                </a:lnTo>
                <a:lnTo>
                  <a:pt x="200066" y="59765"/>
                </a:lnTo>
                <a:lnTo>
                  <a:pt x="197195" y="57819"/>
                </a:lnTo>
                <a:lnTo>
                  <a:pt x="190294" y="52404"/>
                </a:lnTo>
                <a:lnTo>
                  <a:pt x="186811" y="49124"/>
                </a:lnTo>
                <a:lnTo>
                  <a:pt x="184548" y="46915"/>
                </a:lnTo>
                <a:lnTo>
                  <a:pt x="181135" y="44491"/>
                </a:lnTo>
                <a:lnTo>
                  <a:pt x="176955" y="41922"/>
                </a:lnTo>
                <a:lnTo>
                  <a:pt x="165658" y="35505"/>
                </a:lnTo>
                <a:lnTo>
                  <a:pt x="161574" y="32088"/>
                </a:lnTo>
                <a:lnTo>
                  <a:pt x="155741" y="26684"/>
                </a:lnTo>
                <a:lnTo>
                  <a:pt x="147051" y="18090"/>
                </a:lnTo>
                <a:lnTo>
                  <a:pt x="145659" y="18606"/>
                </a:lnTo>
                <a:lnTo>
                  <a:pt x="141573" y="21720"/>
                </a:lnTo>
                <a:lnTo>
                  <a:pt x="138197" y="23883"/>
                </a:lnTo>
                <a:lnTo>
                  <a:pt x="134042" y="26279"/>
                </a:lnTo>
                <a:lnTo>
                  <a:pt x="129367" y="28828"/>
                </a:lnTo>
                <a:lnTo>
                  <a:pt x="124344" y="32432"/>
                </a:lnTo>
                <a:lnTo>
                  <a:pt x="119092" y="36740"/>
                </a:lnTo>
                <a:lnTo>
                  <a:pt x="109128" y="45654"/>
                </a:lnTo>
                <a:lnTo>
                  <a:pt x="101524" y="52791"/>
                </a:lnTo>
                <a:lnTo>
                  <a:pt x="97211" y="55075"/>
                </a:lnTo>
                <a:lnTo>
                  <a:pt x="92430" y="56598"/>
                </a:lnTo>
                <a:lnTo>
                  <a:pt x="87337" y="57613"/>
                </a:lnTo>
                <a:lnTo>
                  <a:pt x="79180" y="62100"/>
                </a:lnTo>
                <a:lnTo>
                  <a:pt x="68979" y="68901"/>
                </a:lnTo>
                <a:lnTo>
                  <a:pt x="41143" y="88989"/>
                </a:lnTo>
                <a:lnTo>
                  <a:pt x="22668" y="101570"/>
                </a:lnTo>
                <a:lnTo>
                  <a:pt x="17017" y="106645"/>
                </a:lnTo>
                <a:lnTo>
                  <a:pt x="12298" y="111933"/>
                </a:lnTo>
                <a:lnTo>
                  <a:pt x="8198" y="117363"/>
                </a:lnTo>
                <a:lnTo>
                  <a:pt x="6419" y="120983"/>
                </a:lnTo>
                <a:lnTo>
                  <a:pt x="6184" y="123397"/>
                </a:lnTo>
                <a:close/>
              </a:path>
            </a:pathLst>
          </a:custGeom>
          <a:ln w="38100">
            <a:solidFill>
              <a:srgbClr xmlns:mc="http://schemas.openxmlformats.org/markup-compatibility/2006" xmlns:a14="http://schemas.microsoft.com/office/drawing/2010/main" val="0000C0" mc:Ignorabl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a:buNone/>
            </a:pPr>
            <a:r>
              <a:rPr lang="en-US" sz="2800" dirty="0" smtClean="0"/>
              <a:t>Content Objectives</a:t>
            </a:r>
          </a:p>
          <a:p>
            <a:pPr>
              <a:buNone/>
            </a:pPr>
            <a:r>
              <a:rPr lang="en-US" sz="2800" dirty="0" smtClean="0"/>
              <a:t>	Students will learn about special angles and theorems and postulates related to them.</a:t>
            </a:r>
          </a:p>
          <a:p>
            <a:pPr>
              <a:buNone/>
            </a:pPr>
            <a:r>
              <a:rPr lang="en-US" sz="2800" dirty="0" smtClean="0"/>
              <a:t>	Language Goals</a:t>
            </a:r>
          </a:p>
          <a:p>
            <a:pPr>
              <a:buNone/>
            </a:pPr>
            <a:r>
              <a:rPr lang="en-US" sz="2800" dirty="0" smtClean="0"/>
              <a:t>	Students will express their understanding through class discussion and in writing.</a:t>
            </a:r>
            <a:endParaRPr lang="en-US" sz="2800"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Did we meet our objectives?</a:t>
            </a:r>
            <a:endParaRPr lang="en-US" dirty="0"/>
          </a:p>
        </p:txBody>
      </p:sp>
      <p:sp>
        <p:nvSpPr>
          <p:cNvPr id="3" name="Content Placeholder 2"/>
          <p:cNvSpPr>
            <a:spLocks noGrp="1"/>
          </p:cNvSpPr>
          <p:nvPr>
            <p:ph idx="1"/>
          </p:nvPr>
        </p:nvSpPr>
        <p:spPr/>
        <p:txBody>
          <a:bodyPr/>
          <a:lstStyle/>
          <a:p>
            <a:pPr>
              <a:buNone/>
            </a:pPr>
            <a:r>
              <a:rPr lang="en-US" sz="2800" dirty="0" smtClean="0"/>
              <a:t>Content Objectives</a:t>
            </a:r>
          </a:p>
          <a:p>
            <a:pPr>
              <a:buNone/>
            </a:pPr>
            <a:r>
              <a:rPr lang="en-US" sz="2800" dirty="0" smtClean="0"/>
              <a:t>	Students will learn about special angles and theorems and postulates related to them.</a:t>
            </a:r>
          </a:p>
          <a:p>
            <a:pPr>
              <a:buNone/>
            </a:pPr>
            <a:r>
              <a:rPr lang="en-US" sz="2800" dirty="0" smtClean="0"/>
              <a:t>Language Goals</a:t>
            </a:r>
          </a:p>
          <a:p>
            <a:pPr>
              <a:buNone/>
            </a:pPr>
            <a:r>
              <a:rPr lang="en-US" sz="2800" dirty="0" smtClean="0"/>
              <a:t>	Students will express their understanding through class discussion and in writing.</a:t>
            </a:r>
            <a:endParaRPr lang="en-US" sz="2800" dirty="0"/>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Complementary angles</a:t>
            </a:r>
            <a:endParaRPr lang="en-US" dirty="0"/>
          </a:p>
        </p:txBody>
      </p:sp>
      <p:sp>
        <p:nvSpPr>
          <p:cNvPr id="3" name="Content Placeholder 2"/>
          <p:cNvSpPr>
            <a:spLocks noGrp="1"/>
          </p:cNvSpPr>
          <p:nvPr>
            <p:ph idx="1"/>
          </p:nvPr>
        </p:nvSpPr>
        <p:spPr/>
        <p:txBody>
          <a:bodyPr/>
          <a:lstStyle/>
          <a:p>
            <a:r>
              <a:rPr lang="en-US" dirty="0" smtClean="0"/>
              <a:t>Complementary angles are two angles whose measures have the sum 90.</a:t>
            </a:r>
          </a:p>
          <a:p>
            <a:endParaRPr lang="en-US" dirty="0"/>
          </a:p>
        </p:txBody>
      </p:sp>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2289" name="Picture 1"/>
          <p:cNvPicPr>
            <a:picLocks noChangeAspect="1" noChangeArrowheads="1"/>
          </p:cNvPicPr>
          <p:nvPr/>
        </p:nvPicPr>
        <p:blipFill>
          <a:blip r:embed="rId3" cstate="print">
            <a:clrChange>
              <a:clrFrom>
                <a:srgbClr xmlns:mc="http://schemas.openxmlformats.org/markup-compatibility/2006" xmlns:a14="http://schemas.microsoft.com/office/drawing/2010/main" val="FFFFFF" mc:Ignorable=""/>
              </a:clrFrom>
              <a:clrTo>
                <a:srgbClr xmlns:mc="http://schemas.openxmlformats.org/markup-compatibility/2006" xmlns:a14="http://schemas.microsoft.com/office/drawing/2010/main" val="FFFFFF" mc:Ignorable="">
                  <a:alpha val="0"/>
                </a:srgbClr>
              </a:clrTo>
            </a:clrChange>
          </a:blip>
          <a:srcRect/>
          <a:stretch>
            <a:fillRect/>
          </a:stretch>
        </p:blipFill>
        <p:spPr bwMode="auto">
          <a:xfrm>
            <a:off x="0" y="457200"/>
            <a:ext cx="104775" cy="209550"/>
          </a:xfrm>
          <a:prstGeom prst="rect">
            <a:avLst/>
          </a:prstGeom>
          <a:noFill/>
        </p:spPr>
      </p:pic>
      <p:pic>
        <p:nvPicPr>
          <p:cNvPr id="12291" name="Picture 3"/>
          <p:cNvPicPr>
            <a:picLocks noChangeAspect="1" noChangeArrowheads="1"/>
          </p:cNvPicPr>
          <p:nvPr/>
        </p:nvPicPr>
        <p:blipFill>
          <a:blip r:embed="rId4" cstate="print"/>
          <a:srcRect/>
          <a:stretch>
            <a:fillRect/>
          </a:stretch>
        </p:blipFill>
        <p:spPr bwMode="auto">
          <a:xfrm>
            <a:off x="990600" y="2743200"/>
            <a:ext cx="3962400" cy="2085975"/>
          </a:xfrm>
          <a:prstGeom prst="rect">
            <a:avLst/>
          </a:prstGeom>
          <a:noFill/>
          <a:ln w="9525">
            <a:noFill/>
            <a:miter lim="800000"/>
            <a:headEnd/>
            <a:tailEnd/>
          </a:ln>
          <a:effectLst/>
        </p:spPr>
      </p:pic>
      <p:sp>
        <p:nvSpPr>
          <p:cNvPr id="21" name="SMARTPenAnnotation220"/>
          <p:cNvSpPr/>
          <p:nvPr/>
        </p:nvSpPr>
        <p:spPr>
          <a:xfrm>
            <a:off x="1609548" y="4270306"/>
            <a:ext cx="304975" cy="255974"/>
          </a:xfrm>
          <a:custGeom>
            <a:avLst/>
            <a:gdLst/>
            <a:ahLst/>
            <a:cxnLst/>
            <a:rect l="0" t="0" r="0" b="0"/>
            <a:pathLst>
              <a:path w="304975" h="255974">
                <a:moveTo>
                  <a:pt x="4939" y="24516"/>
                </a:moveTo>
                <a:lnTo>
                  <a:pt x="388" y="29067"/>
                </a:lnTo>
                <a:lnTo>
                  <a:pt x="0" y="30407"/>
                </a:lnTo>
                <a:lnTo>
                  <a:pt x="694" y="31301"/>
                </a:lnTo>
                <a:lnTo>
                  <a:pt x="2109" y="31897"/>
                </a:lnTo>
                <a:lnTo>
                  <a:pt x="3052" y="31342"/>
                </a:lnTo>
                <a:lnTo>
                  <a:pt x="3681" y="30019"/>
                </a:lnTo>
                <a:lnTo>
                  <a:pt x="4100" y="28185"/>
                </a:lnTo>
                <a:lnTo>
                  <a:pt x="6285" y="26962"/>
                </a:lnTo>
                <a:lnTo>
                  <a:pt x="13792" y="25603"/>
                </a:lnTo>
                <a:lnTo>
                  <a:pt x="21319" y="25241"/>
                </a:lnTo>
                <a:lnTo>
                  <a:pt x="42381" y="24838"/>
                </a:lnTo>
                <a:lnTo>
                  <a:pt x="55618" y="23778"/>
                </a:lnTo>
                <a:lnTo>
                  <a:pt x="70157" y="22119"/>
                </a:lnTo>
                <a:lnTo>
                  <a:pt x="96790" y="18688"/>
                </a:lnTo>
                <a:lnTo>
                  <a:pt x="105226" y="17774"/>
                </a:lnTo>
                <a:lnTo>
                  <a:pt x="111802" y="17164"/>
                </a:lnTo>
                <a:lnTo>
                  <a:pt x="120948" y="15804"/>
                </a:lnTo>
                <a:lnTo>
                  <a:pt x="143811" y="11754"/>
                </a:lnTo>
                <a:lnTo>
                  <a:pt x="155623" y="10293"/>
                </a:lnTo>
                <a:lnTo>
                  <a:pt x="167307" y="9319"/>
                </a:lnTo>
                <a:lnTo>
                  <a:pt x="194336" y="7949"/>
                </a:lnTo>
                <a:lnTo>
                  <a:pt x="208376" y="7542"/>
                </a:lnTo>
                <a:lnTo>
                  <a:pt x="212001" y="7485"/>
                </a:lnTo>
                <a:lnTo>
                  <a:pt x="221109" y="4882"/>
                </a:lnTo>
                <a:lnTo>
                  <a:pt x="226205" y="2854"/>
                </a:lnTo>
                <a:lnTo>
                  <a:pt x="235317" y="1503"/>
                </a:lnTo>
                <a:lnTo>
                  <a:pt x="247107" y="601"/>
                </a:lnTo>
                <a:lnTo>
                  <a:pt x="260682" y="0"/>
                </a:lnTo>
                <a:lnTo>
                  <a:pt x="270684" y="553"/>
                </a:lnTo>
                <a:lnTo>
                  <a:pt x="278305" y="1873"/>
                </a:lnTo>
                <a:lnTo>
                  <a:pt x="292829" y="6285"/>
                </a:lnTo>
                <a:lnTo>
                  <a:pt x="297355" y="9428"/>
                </a:lnTo>
                <a:lnTo>
                  <a:pt x="299895" y="11600"/>
                </a:lnTo>
                <a:lnTo>
                  <a:pt x="300636" y="13048"/>
                </a:lnTo>
                <a:lnTo>
                  <a:pt x="300178" y="14013"/>
                </a:lnTo>
                <a:lnTo>
                  <a:pt x="298920" y="14656"/>
                </a:lnTo>
                <a:lnTo>
                  <a:pt x="298081" y="16038"/>
                </a:lnTo>
                <a:lnTo>
                  <a:pt x="297149" y="20113"/>
                </a:lnTo>
                <a:lnTo>
                  <a:pt x="296901" y="24438"/>
                </a:lnTo>
                <a:lnTo>
                  <a:pt x="296625" y="36864"/>
                </a:lnTo>
                <a:lnTo>
                  <a:pt x="296410" y="141627"/>
                </a:lnTo>
                <a:lnTo>
                  <a:pt x="297360" y="155931"/>
                </a:lnTo>
                <a:lnTo>
                  <a:pt x="298946" y="167371"/>
                </a:lnTo>
                <a:lnTo>
                  <a:pt x="300957" y="176902"/>
                </a:lnTo>
                <a:lnTo>
                  <a:pt x="302296" y="184210"/>
                </a:lnTo>
                <a:lnTo>
                  <a:pt x="303190" y="190033"/>
                </a:lnTo>
                <a:lnTo>
                  <a:pt x="303785" y="194868"/>
                </a:lnTo>
                <a:lnTo>
                  <a:pt x="304182" y="199997"/>
                </a:lnTo>
                <a:lnTo>
                  <a:pt x="304447" y="205321"/>
                </a:lnTo>
                <a:lnTo>
                  <a:pt x="304945" y="220726"/>
                </a:lnTo>
                <a:lnTo>
                  <a:pt x="304974" y="233531"/>
                </a:lnTo>
                <a:lnTo>
                  <a:pt x="304022" y="236249"/>
                </a:lnTo>
                <a:lnTo>
                  <a:pt x="300425" y="241810"/>
                </a:lnTo>
                <a:lnTo>
                  <a:pt x="298191" y="247456"/>
                </a:lnTo>
                <a:lnTo>
                  <a:pt x="296404" y="255973"/>
                </a:lnTo>
              </a:path>
            </a:pathLst>
          </a:custGeom>
          <a:ln w="38100" cap="flat" cmpd="sng" algn="ctr">
            <a:solidFill>
              <a:srgbClr xmlns:mc="http://schemas.openxmlformats.org/markup-compatibility/2006" xmlns:a14="http://schemas.microsoft.com/office/drawing/2010/main" val="0000C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complementary angles</a:t>
            </a:r>
            <a:endParaRPr lang="en-US" dirty="0"/>
          </a:p>
        </p:txBody>
      </p:sp>
      <p:sp>
        <p:nvSpPr>
          <p:cNvPr id="3" name="Content Placeholder 2"/>
          <p:cNvSpPr>
            <a:spLocks noGrp="1"/>
          </p:cNvSpPr>
          <p:nvPr>
            <p:ph idx="1"/>
          </p:nvPr>
        </p:nvSpPr>
        <p:spPr/>
        <p:txBody>
          <a:bodyPr/>
          <a:lstStyle/>
          <a:p>
            <a:r>
              <a:rPr lang="en-US" dirty="0" smtClean="0"/>
              <a:t>When describing complementary angles, you can say that each angle is the complement of the other.</a:t>
            </a:r>
          </a:p>
          <a:p>
            <a:endParaRPr lang="en-US" dirty="0"/>
          </a:p>
        </p:txBody>
      </p:sp>
      <p:pic>
        <p:nvPicPr>
          <p:cNvPr id="28674" name="Picture 2"/>
          <p:cNvPicPr>
            <a:picLocks noChangeAspect="1" noChangeArrowheads="1"/>
          </p:cNvPicPr>
          <p:nvPr/>
        </p:nvPicPr>
        <p:blipFill>
          <a:blip r:embed="rId3" cstate="print"/>
          <a:srcRect/>
          <a:stretch>
            <a:fillRect/>
          </a:stretch>
        </p:blipFill>
        <p:spPr bwMode="auto">
          <a:xfrm>
            <a:off x="762000" y="3276600"/>
            <a:ext cx="3219450" cy="3000375"/>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Even more complementary angles</a:t>
            </a:r>
            <a:endParaRPr lang="en-US" dirty="0"/>
          </a:p>
        </p:txBody>
      </p:sp>
      <p:sp>
        <p:nvSpPr>
          <p:cNvPr id="3" name="Content Placeholder 2"/>
          <p:cNvSpPr>
            <a:spLocks noGrp="1"/>
          </p:cNvSpPr>
          <p:nvPr>
            <p:ph idx="1"/>
          </p:nvPr>
        </p:nvSpPr>
        <p:spPr/>
        <p:txBody>
          <a:bodyPr/>
          <a:lstStyle/>
          <a:p>
            <a:r>
              <a:rPr lang="en-US" dirty="0" smtClean="0"/>
              <a:t>Angles do not need to be adjacent or in the same shape to be complementary.</a:t>
            </a:r>
            <a:endParaRPr lang="en-US" dirty="0"/>
          </a:p>
        </p:txBody>
      </p:sp>
      <p:pic>
        <p:nvPicPr>
          <p:cNvPr id="29698" name="Picture 2"/>
          <p:cNvPicPr>
            <a:picLocks noChangeAspect="1" noChangeArrowheads="1"/>
          </p:cNvPicPr>
          <p:nvPr/>
        </p:nvPicPr>
        <p:blipFill>
          <a:blip r:embed="rId3" cstate="print"/>
          <a:srcRect/>
          <a:stretch>
            <a:fillRect/>
          </a:stretch>
        </p:blipFill>
        <p:spPr bwMode="auto">
          <a:xfrm>
            <a:off x="1219200" y="3048000"/>
            <a:ext cx="5177882" cy="2390775"/>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Supplementary Angles</a:t>
            </a:r>
            <a:endParaRPr lang="en-US" dirty="0"/>
          </a:p>
        </p:txBody>
      </p:sp>
      <p:sp>
        <p:nvSpPr>
          <p:cNvPr id="3" name="Content Placeholder 2"/>
          <p:cNvSpPr>
            <a:spLocks noGrp="1"/>
          </p:cNvSpPr>
          <p:nvPr>
            <p:ph idx="1"/>
          </p:nvPr>
        </p:nvSpPr>
        <p:spPr/>
        <p:txBody>
          <a:bodyPr/>
          <a:lstStyle/>
          <a:p>
            <a:r>
              <a:rPr lang="en-US" dirty="0" smtClean="0"/>
              <a:t>Supplementary angles are two angles whose measures have the sum 180.</a:t>
            </a:r>
            <a:endParaRPr lang="en-US" dirty="0"/>
          </a:p>
        </p:txBody>
      </p:sp>
      <p:pic>
        <p:nvPicPr>
          <p:cNvPr id="10241" name="Picture 1"/>
          <p:cNvPicPr>
            <a:picLocks noChangeAspect="1" noChangeArrowheads="1"/>
          </p:cNvPicPr>
          <p:nvPr/>
        </p:nvPicPr>
        <p:blipFill>
          <a:blip r:embed="rId3" cstate="print"/>
          <a:srcRect/>
          <a:stretch>
            <a:fillRect/>
          </a:stretch>
        </p:blipFill>
        <p:spPr bwMode="auto">
          <a:xfrm>
            <a:off x="1524000" y="3241898"/>
            <a:ext cx="5486400" cy="2120678"/>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supplementary angles</a:t>
            </a:r>
            <a:endParaRPr lang="en-US" dirty="0"/>
          </a:p>
        </p:txBody>
      </p:sp>
      <p:sp>
        <p:nvSpPr>
          <p:cNvPr id="3" name="Content Placeholder 2"/>
          <p:cNvSpPr>
            <a:spLocks noGrp="1"/>
          </p:cNvSpPr>
          <p:nvPr>
            <p:ph idx="1"/>
          </p:nvPr>
        </p:nvSpPr>
        <p:spPr/>
        <p:txBody>
          <a:bodyPr/>
          <a:lstStyle/>
          <a:p>
            <a:r>
              <a:rPr lang="en-US" dirty="0" smtClean="0"/>
              <a:t>Notice what happens when supplementary angles are adjacent.</a:t>
            </a:r>
            <a:endParaRPr lang="en-US" dirty="0"/>
          </a:p>
        </p:txBody>
      </p:sp>
      <p:pic>
        <p:nvPicPr>
          <p:cNvPr id="30722" name="Picture 2"/>
          <p:cNvPicPr>
            <a:picLocks noChangeAspect="1" noChangeArrowheads="1"/>
          </p:cNvPicPr>
          <p:nvPr/>
        </p:nvPicPr>
        <p:blipFill>
          <a:blip r:embed="rId3" cstate="print"/>
          <a:srcRect/>
          <a:stretch>
            <a:fillRect/>
          </a:stretch>
        </p:blipFill>
        <p:spPr bwMode="auto">
          <a:xfrm>
            <a:off x="1295400" y="2977379"/>
            <a:ext cx="5029200" cy="2680471"/>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angles</a:t>
            </a:r>
            <a:endParaRPr lang="en-US" dirty="0"/>
          </a:p>
        </p:txBody>
      </p:sp>
      <p:sp>
        <p:nvSpPr>
          <p:cNvPr id="3" name="Content Placeholder 2"/>
          <p:cNvSpPr>
            <a:spLocks noGrp="1"/>
          </p:cNvSpPr>
          <p:nvPr>
            <p:ph idx="1"/>
          </p:nvPr>
        </p:nvSpPr>
        <p:spPr/>
        <p:txBody>
          <a:bodyPr/>
          <a:lstStyle/>
          <a:p>
            <a:r>
              <a:rPr lang="en-US" dirty="0" smtClean="0"/>
              <a:t>Vertical angles are two angles whose sides form a pair of opposite rays.</a:t>
            </a:r>
          </a:p>
          <a:p>
            <a:r>
              <a:rPr lang="en-US" dirty="0" smtClean="0"/>
              <a:t>How many pairs of vertical angles are in this figure?</a:t>
            </a:r>
            <a:endParaRPr lang="en-US" dirty="0"/>
          </a:p>
        </p:txBody>
      </p:sp>
      <p:pic>
        <p:nvPicPr>
          <p:cNvPr id="8193" name="Picture 1"/>
          <p:cNvPicPr>
            <a:picLocks noChangeAspect="1" noChangeArrowheads="1"/>
          </p:cNvPicPr>
          <p:nvPr/>
        </p:nvPicPr>
        <p:blipFill>
          <a:blip r:embed="rId3" cstate="print"/>
          <a:srcRect/>
          <a:stretch>
            <a:fillRect/>
          </a:stretch>
        </p:blipFill>
        <p:spPr bwMode="auto">
          <a:xfrm>
            <a:off x="4648200" y="3505200"/>
            <a:ext cx="3486150" cy="2743200"/>
          </a:xfrm>
          <a:prstGeom prst="rect">
            <a:avLst/>
          </a:prstGeom>
          <a:noFill/>
          <a:ln w="9525">
            <a:noFill/>
            <a:miter lim="800000"/>
            <a:headEnd/>
            <a:tailEnd/>
          </a:ln>
          <a:effectLst/>
        </p:spPr>
      </p:pic>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Perpendicular lines</a:t>
            </a:r>
            <a:endParaRPr lang="en-US" dirty="0"/>
          </a:p>
        </p:txBody>
      </p:sp>
      <p:sp>
        <p:nvSpPr>
          <p:cNvPr id="3" name="Content Placeholder 2"/>
          <p:cNvSpPr>
            <a:spLocks noGrp="1"/>
          </p:cNvSpPr>
          <p:nvPr>
            <p:ph idx="1"/>
          </p:nvPr>
        </p:nvSpPr>
        <p:spPr/>
        <p:txBody>
          <a:bodyPr/>
          <a:lstStyle/>
          <a:p>
            <a:r>
              <a:rPr lang="en-US" sz="2400" dirty="0" smtClean="0"/>
              <a:t>Perpendicular lines are two lines that intersect to form right angles (90° angles).</a:t>
            </a:r>
          </a:p>
          <a:p>
            <a:r>
              <a:rPr lang="en-US" sz="2400" dirty="0" smtClean="0"/>
              <a:t>Since lines that form one right angles always form four right angles, you can conclude that two lines are perpendicular, by definition, once you know that any one of the angles they form is a right angle. </a:t>
            </a:r>
          </a:p>
          <a:p>
            <a:r>
              <a:rPr lang="en-US" sz="2400" dirty="0" smtClean="0"/>
              <a:t>We also use the word </a:t>
            </a:r>
            <a:r>
              <a:rPr lang="en-US" sz="2400" i="1" dirty="0" smtClean="0"/>
              <a:t>perpendicular for intersecting rays and segments.</a:t>
            </a:r>
            <a:endParaRPr lang="en-US" sz="2400" dirty="0"/>
          </a:p>
        </p:txBody>
      </p:sp>
      <p:sp>
        <p:nvSpPr>
          <p:cNvPr id="15" name="SMARTPenAnnotation191"/>
          <p:cNvSpPr/>
          <p:nvPr/>
        </p:nvSpPr>
        <p:spPr>
          <a:xfrm>
            <a:off x="5369242" y="4414837"/>
            <a:ext cx="85726" cy="1860234"/>
          </a:xfrm>
          <a:custGeom>
            <a:avLst/>
            <a:gdLst/>
            <a:ahLst/>
            <a:cxnLst/>
            <a:rect l="0" t="0" r="0" b="0"/>
            <a:pathLst>
              <a:path w="85726" h="1860234">
                <a:moveTo>
                  <a:pt x="42862" y="0"/>
                </a:moveTo>
                <a:lnTo>
                  <a:pt x="42862" y="4551"/>
                </a:lnTo>
                <a:lnTo>
                  <a:pt x="40323" y="11865"/>
                </a:lnTo>
                <a:lnTo>
                  <a:pt x="38312" y="16483"/>
                </a:lnTo>
                <a:lnTo>
                  <a:pt x="36077" y="31773"/>
                </a:lnTo>
                <a:lnTo>
                  <a:pt x="34132" y="49364"/>
                </a:lnTo>
                <a:lnTo>
                  <a:pt x="32280" y="56722"/>
                </a:lnTo>
                <a:lnTo>
                  <a:pt x="30092" y="63532"/>
                </a:lnTo>
                <a:lnTo>
                  <a:pt x="27682" y="76645"/>
                </a:lnTo>
                <a:lnTo>
                  <a:pt x="25122" y="93959"/>
                </a:lnTo>
                <a:lnTo>
                  <a:pt x="22463" y="114074"/>
                </a:lnTo>
                <a:lnTo>
                  <a:pt x="20691" y="131295"/>
                </a:lnTo>
                <a:lnTo>
                  <a:pt x="18196" y="173734"/>
                </a:lnTo>
                <a:lnTo>
                  <a:pt x="16504" y="218058"/>
                </a:lnTo>
                <a:lnTo>
                  <a:pt x="11346" y="293528"/>
                </a:lnTo>
                <a:lnTo>
                  <a:pt x="9394" y="349014"/>
                </a:lnTo>
                <a:lnTo>
                  <a:pt x="8681" y="425068"/>
                </a:lnTo>
                <a:lnTo>
                  <a:pt x="6081" y="456571"/>
                </a:lnTo>
                <a:lnTo>
                  <a:pt x="4054" y="472973"/>
                </a:lnTo>
                <a:lnTo>
                  <a:pt x="1802" y="519138"/>
                </a:lnTo>
                <a:lnTo>
                  <a:pt x="356" y="611393"/>
                </a:lnTo>
                <a:lnTo>
                  <a:pt x="0" y="1044622"/>
                </a:lnTo>
                <a:lnTo>
                  <a:pt x="2540" y="1079591"/>
                </a:lnTo>
                <a:lnTo>
                  <a:pt x="4551" y="1096918"/>
                </a:lnTo>
                <a:lnTo>
                  <a:pt x="9325" y="1179669"/>
                </a:lnTo>
                <a:lnTo>
                  <a:pt x="11932" y="1235074"/>
                </a:lnTo>
                <a:lnTo>
                  <a:pt x="14622" y="1277725"/>
                </a:lnTo>
                <a:lnTo>
                  <a:pt x="17368" y="1311874"/>
                </a:lnTo>
                <a:lnTo>
                  <a:pt x="20151" y="1340355"/>
                </a:lnTo>
                <a:lnTo>
                  <a:pt x="22007" y="1365058"/>
                </a:lnTo>
                <a:lnTo>
                  <a:pt x="24068" y="1407745"/>
                </a:lnTo>
                <a:lnTo>
                  <a:pt x="26523" y="1435702"/>
                </a:lnTo>
                <a:lnTo>
                  <a:pt x="34331" y="1504865"/>
                </a:lnTo>
                <a:lnTo>
                  <a:pt x="40985" y="1549026"/>
                </a:lnTo>
                <a:lnTo>
                  <a:pt x="68879" y="1715363"/>
                </a:lnTo>
                <a:lnTo>
                  <a:pt x="77241" y="1772223"/>
                </a:lnTo>
                <a:lnTo>
                  <a:pt x="81955" y="1803020"/>
                </a:lnTo>
                <a:lnTo>
                  <a:pt x="83212" y="1812566"/>
                </a:lnTo>
                <a:lnTo>
                  <a:pt x="85725" y="1860233"/>
                </a:lnTo>
              </a:path>
            </a:pathLst>
          </a:custGeom>
          <a:ln w="38100" cap="flat" cmpd="sng" algn="ctr">
            <a:solidFill>
              <a:srgbClr xmlns:mc="http://schemas.openxmlformats.org/markup-compatibility/2006" xmlns:a14="http://schemas.microsoft.com/office/drawing/2010/main" val="C0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SMARTPenAnnotation192"/>
          <p:cNvSpPr/>
          <p:nvPr/>
        </p:nvSpPr>
        <p:spPr>
          <a:xfrm>
            <a:off x="4220527" y="5154563"/>
            <a:ext cx="2468881" cy="66090"/>
          </a:xfrm>
          <a:custGeom>
            <a:avLst/>
            <a:gdLst/>
            <a:ahLst/>
            <a:cxnLst/>
            <a:rect l="0" t="0" r="0" b="0"/>
            <a:pathLst>
              <a:path w="2468881" h="66090">
                <a:moveTo>
                  <a:pt x="0" y="66089"/>
                </a:moveTo>
                <a:lnTo>
                  <a:pt x="9102" y="61539"/>
                </a:lnTo>
                <a:lnTo>
                  <a:pt x="13688" y="60198"/>
                </a:lnTo>
                <a:lnTo>
                  <a:pt x="23864" y="58708"/>
                </a:lnTo>
                <a:lnTo>
                  <a:pt x="29244" y="57359"/>
                </a:lnTo>
                <a:lnTo>
                  <a:pt x="34736" y="55506"/>
                </a:lnTo>
                <a:lnTo>
                  <a:pt x="40302" y="53319"/>
                </a:lnTo>
                <a:lnTo>
                  <a:pt x="49728" y="51861"/>
                </a:lnTo>
                <a:lnTo>
                  <a:pt x="75442" y="50241"/>
                </a:lnTo>
                <a:lnTo>
                  <a:pt x="87442" y="48856"/>
                </a:lnTo>
                <a:lnTo>
                  <a:pt x="98300" y="46980"/>
                </a:lnTo>
                <a:lnTo>
                  <a:pt x="108396" y="44778"/>
                </a:lnTo>
                <a:lnTo>
                  <a:pt x="117031" y="43309"/>
                </a:lnTo>
                <a:lnTo>
                  <a:pt x="131706" y="41677"/>
                </a:lnTo>
                <a:lnTo>
                  <a:pt x="187085" y="36208"/>
                </a:lnTo>
                <a:lnTo>
                  <a:pt x="219973" y="34738"/>
                </a:lnTo>
                <a:lnTo>
                  <a:pt x="346058" y="31718"/>
                </a:lnTo>
                <a:lnTo>
                  <a:pt x="422409" y="27635"/>
                </a:lnTo>
                <a:lnTo>
                  <a:pt x="547782" y="25186"/>
                </a:lnTo>
                <a:lnTo>
                  <a:pt x="756962" y="23614"/>
                </a:lnTo>
                <a:lnTo>
                  <a:pt x="783724" y="22532"/>
                </a:lnTo>
                <a:lnTo>
                  <a:pt x="806328" y="20859"/>
                </a:lnTo>
                <a:lnTo>
                  <a:pt x="826159" y="18791"/>
                </a:lnTo>
                <a:lnTo>
                  <a:pt x="848905" y="17412"/>
                </a:lnTo>
                <a:lnTo>
                  <a:pt x="899579" y="15880"/>
                </a:lnTo>
                <a:lnTo>
                  <a:pt x="994491" y="10119"/>
                </a:lnTo>
                <a:lnTo>
                  <a:pt x="1100173" y="3113"/>
                </a:lnTo>
                <a:lnTo>
                  <a:pt x="1166193" y="0"/>
                </a:lnTo>
                <a:lnTo>
                  <a:pt x="1298406" y="1156"/>
                </a:lnTo>
                <a:lnTo>
                  <a:pt x="1595359" y="5433"/>
                </a:lnTo>
                <a:lnTo>
                  <a:pt x="2468880" y="6082"/>
                </a:lnTo>
              </a:path>
            </a:pathLst>
          </a:custGeom>
          <a:ln w="38100" cap="flat" cmpd="sng" algn="ctr">
            <a:solidFill>
              <a:srgbClr xmlns:mc="http://schemas.openxmlformats.org/markup-compatibility/2006" xmlns:a14="http://schemas.microsoft.com/office/drawing/2010/main" val="C0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SMARTPenAnnotation193"/>
          <p:cNvSpPr/>
          <p:nvPr/>
        </p:nvSpPr>
        <p:spPr>
          <a:xfrm>
            <a:off x="5386387" y="4956115"/>
            <a:ext cx="222830" cy="178813"/>
          </a:xfrm>
          <a:custGeom>
            <a:avLst/>
            <a:gdLst/>
            <a:ahLst/>
            <a:cxnLst/>
            <a:rect l="0" t="0" r="0" b="0"/>
            <a:pathLst>
              <a:path w="222830" h="178813">
                <a:moveTo>
                  <a:pt x="0" y="24507"/>
                </a:moveTo>
                <a:lnTo>
                  <a:pt x="21034" y="24507"/>
                </a:lnTo>
                <a:lnTo>
                  <a:pt x="31167" y="22602"/>
                </a:lnTo>
                <a:lnTo>
                  <a:pt x="43638" y="19427"/>
                </a:lnTo>
                <a:lnTo>
                  <a:pt x="57667" y="15405"/>
                </a:lnTo>
                <a:lnTo>
                  <a:pt x="68925" y="12724"/>
                </a:lnTo>
                <a:lnTo>
                  <a:pt x="78335" y="10937"/>
                </a:lnTo>
                <a:lnTo>
                  <a:pt x="86513" y="9745"/>
                </a:lnTo>
                <a:lnTo>
                  <a:pt x="92918" y="8951"/>
                </a:lnTo>
                <a:lnTo>
                  <a:pt x="98141" y="8421"/>
                </a:lnTo>
                <a:lnTo>
                  <a:pt x="102574" y="8068"/>
                </a:lnTo>
                <a:lnTo>
                  <a:pt x="107436" y="7833"/>
                </a:lnTo>
                <a:lnTo>
                  <a:pt x="117916" y="7571"/>
                </a:lnTo>
                <a:lnTo>
                  <a:pt x="125283" y="6549"/>
                </a:lnTo>
                <a:lnTo>
                  <a:pt x="134005" y="4915"/>
                </a:lnTo>
                <a:lnTo>
                  <a:pt x="143629" y="2873"/>
                </a:lnTo>
                <a:lnTo>
                  <a:pt x="152903" y="1512"/>
                </a:lnTo>
                <a:lnTo>
                  <a:pt x="161942" y="605"/>
                </a:lnTo>
                <a:lnTo>
                  <a:pt x="170827" y="0"/>
                </a:lnTo>
                <a:lnTo>
                  <a:pt x="177702" y="549"/>
                </a:lnTo>
                <a:lnTo>
                  <a:pt x="183238" y="1868"/>
                </a:lnTo>
                <a:lnTo>
                  <a:pt x="187881" y="3699"/>
                </a:lnTo>
                <a:lnTo>
                  <a:pt x="192882" y="4920"/>
                </a:lnTo>
                <a:lnTo>
                  <a:pt x="198120" y="5734"/>
                </a:lnTo>
                <a:lnTo>
                  <a:pt x="203518" y="6277"/>
                </a:lnTo>
                <a:lnTo>
                  <a:pt x="208068" y="7591"/>
                </a:lnTo>
                <a:lnTo>
                  <a:pt x="212055" y="9420"/>
                </a:lnTo>
                <a:lnTo>
                  <a:pt x="215665" y="11591"/>
                </a:lnTo>
                <a:lnTo>
                  <a:pt x="218072" y="14944"/>
                </a:lnTo>
                <a:lnTo>
                  <a:pt x="219676" y="19084"/>
                </a:lnTo>
                <a:lnTo>
                  <a:pt x="220746" y="23750"/>
                </a:lnTo>
                <a:lnTo>
                  <a:pt x="221459" y="34479"/>
                </a:lnTo>
                <a:lnTo>
                  <a:pt x="222252" y="66722"/>
                </a:lnTo>
                <a:lnTo>
                  <a:pt x="222829" y="127007"/>
                </a:lnTo>
                <a:lnTo>
                  <a:pt x="221896" y="135703"/>
                </a:lnTo>
                <a:lnTo>
                  <a:pt x="220321" y="144357"/>
                </a:lnTo>
                <a:lnTo>
                  <a:pt x="218318" y="152985"/>
                </a:lnTo>
                <a:lnTo>
                  <a:pt x="216983" y="159689"/>
                </a:lnTo>
                <a:lnTo>
                  <a:pt x="216093" y="165111"/>
                </a:lnTo>
                <a:lnTo>
                  <a:pt x="214313" y="178812"/>
                </a:lnTo>
              </a:path>
            </a:pathLst>
          </a:custGeom>
          <a:ln w="38100" cap="flat" cmpd="sng" algn="ctr">
            <a:solidFill>
              <a:srgbClr xmlns:mc="http://schemas.openxmlformats.org/markup-compatibility/2006" xmlns:a14="http://schemas.microsoft.com/office/drawing/2010/main" val="C00000" mc:Ignorable=""/>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ransition xmlns:p14="http://schemas.microsoft.com/office/powerpoint/2010/main" spd="med">
    <p:randomBar/>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289">
  <a:themeElements>
    <a:clrScheme name="289 13">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ECFBFE"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FFCC00" mc:Ignorable=""/>
      </a:accent1>
      <a:accent2>
        <a:srgbClr xmlns:mc="http://schemas.openxmlformats.org/markup-compatibility/2006" xmlns:a14="http://schemas.microsoft.com/office/drawing/2010/main" val="FF9900" mc:Ignorable=""/>
      </a:accent2>
      <a:accent3>
        <a:srgbClr xmlns:mc="http://schemas.openxmlformats.org/markup-compatibility/2006" xmlns:a14="http://schemas.microsoft.com/office/drawing/2010/main" val="F4FDFE"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FE2AA" mc:Ignorable=""/>
      </a:accent5>
      <a:accent6>
        <a:srgbClr xmlns:mc="http://schemas.openxmlformats.org/markup-compatibility/2006" xmlns:a14="http://schemas.microsoft.com/office/drawing/2010/main" val="E78A00" mc:Ignorable=""/>
      </a:accent6>
      <a:hlink>
        <a:srgbClr xmlns:mc="http://schemas.openxmlformats.org/markup-compatibility/2006" xmlns:a14="http://schemas.microsoft.com/office/drawing/2010/main" val="993300" mc:Ignorable=""/>
      </a:hlink>
      <a:folHlink>
        <a:srgbClr xmlns:mc="http://schemas.openxmlformats.org/markup-compatibility/2006" xmlns:a14="http://schemas.microsoft.com/office/drawing/2010/main" val="800000" mc:Ignorable=""/>
      </a:folHlink>
    </a:clrScheme>
    <a:fontScheme name="289">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89 1">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BBE0E3" mc:Ignorable=""/>
        </a:accent1>
        <a:accent2>
          <a:srgbClr xmlns:mc="http://schemas.openxmlformats.org/markup-compatibility/2006" xmlns:a14="http://schemas.microsoft.com/office/drawing/2010/main" val="333399"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DAEDEF" mc:Ignorable=""/>
        </a:accent5>
        <a:accent6>
          <a:srgbClr xmlns:mc="http://schemas.openxmlformats.org/markup-compatibility/2006" xmlns:a14="http://schemas.microsoft.com/office/drawing/2010/main" val="2D2D8A" mc:Ignorable=""/>
        </a:accent6>
        <a:hlink>
          <a:srgbClr xmlns:mc="http://schemas.openxmlformats.org/markup-compatibility/2006" xmlns:a14="http://schemas.microsoft.com/office/drawing/2010/main" val="009999" mc:Ignorable=""/>
        </a:hlink>
        <a:folHlink>
          <a:srgbClr xmlns:mc="http://schemas.openxmlformats.org/markup-compatibility/2006" xmlns:a14="http://schemas.microsoft.com/office/drawing/2010/main" val="99CC00" mc:Ignorable=""/>
        </a:folHlink>
      </a:clrScheme>
      <a:clrMap bg1="lt1" tx1="dk1" bg2="lt2" tx2="dk2" accent1="accent1" accent2="accent2" accent3="accent3" accent4="accent4" accent5="accent5" accent6="accent6" hlink="hlink" folHlink="folHlink"/>
    </a:extraClrScheme>
    <a:extraClrScheme>
      <a:clrScheme name="289 2">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969696" mc:Ignorable=""/>
        </a:lt2>
        <a:accent1>
          <a:srgbClr xmlns:mc="http://schemas.openxmlformats.org/markup-compatibility/2006" xmlns:a14="http://schemas.microsoft.com/office/drawing/2010/main" val="FBDF53" mc:Ignorable=""/>
        </a:accent1>
        <a:accent2>
          <a:srgbClr xmlns:mc="http://schemas.openxmlformats.org/markup-compatibility/2006" xmlns:a14="http://schemas.microsoft.com/office/drawing/2010/main" val="FF9966"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DECB3" mc:Ignorable=""/>
        </a:accent5>
        <a:accent6>
          <a:srgbClr xmlns:mc="http://schemas.openxmlformats.org/markup-compatibility/2006" xmlns:a14="http://schemas.microsoft.com/office/drawing/2010/main" val="E78A5C" mc:Ignorable=""/>
        </a:accent6>
        <a:hlink>
          <a:srgbClr xmlns:mc="http://schemas.openxmlformats.org/markup-compatibility/2006" xmlns:a14="http://schemas.microsoft.com/office/drawing/2010/main" val="CC3300" mc:Ignorable=""/>
        </a:hlink>
        <a:folHlink>
          <a:srgbClr xmlns:mc="http://schemas.openxmlformats.org/markup-compatibility/2006" xmlns:a14="http://schemas.microsoft.com/office/drawing/2010/main" val="996600" mc:Ignorable=""/>
        </a:folHlink>
      </a:clrScheme>
      <a:clrMap bg1="lt1" tx1="dk1" bg2="lt2" tx2="dk2" accent1="accent1" accent2="accent2" accent3="accent3" accent4="accent4" accent5="accent5" accent6="accent6" hlink="hlink" folHlink="folHlink"/>
    </a:extraClrScheme>
    <a:extraClrScheme>
      <a:clrScheme name="289 3">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99CCFF" mc:Ignorable=""/>
        </a:accent1>
        <a:accent2>
          <a:srgbClr xmlns:mc="http://schemas.openxmlformats.org/markup-compatibility/2006" xmlns:a14="http://schemas.microsoft.com/office/drawing/2010/main" val="CCCCFF" mc:Ignorable=""/>
        </a:accent2>
        <a:accent3>
          <a:srgbClr xmlns:mc="http://schemas.openxmlformats.org/markup-compatibility/2006" xmlns:a14="http://schemas.microsoft.com/office/drawing/2010/main" val="FFFFFF"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CAE2FF" mc:Ignorable=""/>
        </a:accent5>
        <a:accent6>
          <a:srgbClr xmlns:mc="http://schemas.openxmlformats.org/markup-compatibility/2006" xmlns:a14="http://schemas.microsoft.com/office/drawing/2010/main" val="B9B9E7" mc:Ignorable=""/>
        </a:accent6>
        <a:hlink>
          <a:srgbClr xmlns:mc="http://schemas.openxmlformats.org/markup-compatibility/2006" xmlns:a14="http://schemas.microsoft.com/office/drawing/2010/main" val="3333CC" mc:Ignorable=""/>
        </a:hlink>
        <a:folHlink>
          <a:srgbClr xmlns:mc="http://schemas.openxmlformats.org/markup-compatibility/2006" xmlns:a14="http://schemas.microsoft.com/office/drawing/2010/main" val="AF67FF" mc:Ignorable=""/>
        </a:folHlink>
      </a:clrScheme>
      <a:clrMap bg1="lt1" tx1="dk1" bg2="lt2" tx2="dk2" accent1="accent1" accent2="accent2" accent3="accent3" accent4="accent4" accent5="accent5" accent6="accent6" hlink="hlink" folHlink="folHlink"/>
    </a:extraClrScheme>
    <a:extraClrScheme>
      <a:clrScheme name="289 4">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DEF6F1"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969696" mc:Ignorable=""/>
        </a:lt2>
        <a:accent1>
          <a:srgbClr xmlns:mc="http://schemas.openxmlformats.org/markup-compatibility/2006" xmlns:a14="http://schemas.microsoft.com/office/drawing/2010/main" val="FFFFFF" mc:Ignorable=""/>
        </a:accent1>
        <a:accent2>
          <a:srgbClr xmlns:mc="http://schemas.openxmlformats.org/markup-compatibility/2006" xmlns:a14="http://schemas.microsoft.com/office/drawing/2010/main" val="8DC6FF" mc:Ignorable=""/>
        </a:accent2>
        <a:accent3>
          <a:srgbClr xmlns:mc="http://schemas.openxmlformats.org/markup-compatibility/2006" xmlns:a14="http://schemas.microsoft.com/office/drawing/2010/main" val="ECFAF7"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FFFFF" mc:Ignorable=""/>
        </a:accent5>
        <a:accent6>
          <a:srgbClr xmlns:mc="http://schemas.openxmlformats.org/markup-compatibility/2006" xmlns:a14="http://schemas.microsoft.com/office/drawing/2010/main" val="7FB3E7" mc:Ignorable=""/>
        </a:accent6>
        <a:hlink>
          <a:srgbClr xmlns:mc="http://schemas.openxmlformats.org/markup-compatibility/2006" xmlns:a14="http://schemas.microsoft.com/office/drawing/2010/main" val="0066CC" mc:Ignorable=""/>
        </a:hlink>
        <a:folHlink>
          <a:srgbClr xmlns:mc="http://schemas.openxmlformats.org/markup-compatibility/2006" xmlns:a14="http://schemas.microsoft.com/office/drawing/2010/main" val="00A800" mc:Ignorable=""/>
        </a:folHlink>
      </a:clrScheme>
      <a:clrMap bg1="lt1" tx1="dk1" bg2="lt2" tx2="dk2" accent1="accent1" accent2="accent2" accent3="accent3" accent4="accent4" accent5="accent5" accent6="accent6" hlink="hlink" folHlink="folHlink"/>
    </a:extraClrScheme>
    <a:extraClrScheme>
      <a:clrScheme name="289 5">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FFFFD9"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777777" mc:Ignorable=""/>
        </a:lt2>
        <a:accent1>
          <a:srgbClr xmlns:mc="http://schemas.openxmlformats.org/markup-compatibility/2006" xmlns:a14="http://schemas.microsoft.com/office/drawing/2010/main" val="FFFFF7" mc:Ignorable=""/>
        </a:accent1>
        <a:accent2>
          <a:srgbClr xmlns:mc="http://schemas.openxmlformats.org/markup-compatibility/2006" xmlns:a14="http://schemas.microsoft.com/office/drawing/2010/main" val="33CCCC" mc:Ignorable=""/>
        </a:accent2>
        <a:accent3>
          <a:srgbClr xmlns:mc="http://schemas.openxmlformats.org/markup-compatibility/2006" xmlns:a14="http://schemas.microsoft.com/office/drawing/2010/main" val="FFFFE9"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FFFFA" mc:Ignorable=""/>
        </a:accent5>
        <a:accent6>
          <a:srgbClr xmlns:mc="http://schemas.openxmlformats.org/markup-compatibility/2006" xmlns:a14="http://schemas.microsoft.com/office/drawing/2010/main" val="2DB9B9" mc:Ignorable=""/>
        </a:accent6>
        <a:hlink>
          <a:srgbClr xmlns:mc="http://schemas.openxmlformats.org/markup-compatibility/2006" xmlns:a14="http://schemas.microsoft.com/office/drawing/2010/main" val="FF5050" mc:Ignorable=""/>
        </a:hlink>
        <a:folHlink>
          <a:srgbClr xmlns:mc="http://schemas.openxmlformats.org/markup-compatibility/2006" xmlns:a14="http://schemas.microsoft.com/office/drawing/2010/main" val="FF9900" mc:Ignorable=""/>
        </a:folHlink>
      </a:clrScheme>
      <a:clrMap bg1="lt1" tx1="dk1" bg2="lt2" tx2="dk2" accent1="accent1" accent2="accent2" accent3="accent3" accent4="accent4" accent5="accent5" accent6="accent6" hlink="hlink" folHlink="folHlink"/>
    </a:extraClrScheme>
    <a:extraClrScheme>
      <a:clrScheme name="289 6">
        <a:dk1>
          <a:srgbClr xmlns:mc="http://schemas.openxmlformats.org/markup-compatibility/2006" xmlns:a14="http://schemas.microsoft.com/office/drawing/2010/main" val="005A58"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8080" mc:Ignorable=""/>
        </a:dk2>
        <a:lt2>
          <a:srgbClr xmlns:mc="http://schemas.openxmlformats.org/markup-compatibility/2006" xmlns:a14="http://schemas.microsoft.com/office/drawing/2010/main" val="FFFF99" mc:Ignorable=""/>
        </a:lt2>
        <a:accent1>
          <a:srgbClr xmlns:mc="http://schemas.openxmlformats.org/markup-compatibility/2006" xmlns:a14="http://schemas.microsoft.com/office/drawing/2010/main" val="006462" mc:Ignorable=""/>
        </a:accent1>
        <a:accent2>
          <a:srgbClr xmlns:mc="http://schemas.openxmlformats.org/markup-compatibility/2006" xmlns:a14="http://schemas.microsoft.com/office/drawing/2010/main" val="6D6FC7" mc:Ignorable=""/>
        </a:accent2>
        <a:accent3>
          <a:srgbClr xmlns:mc="http://schemas.openxmlformats.org/markup-compatibility/2006" xmlns:a14="http://schemas.microsoft.com/office/drawing/2010/main" val="AAC0C0"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AB8B7" mc:Ignorable=""/>
        </a:accent5>
        <a:accent6>
          <a:srgbClr xmlns:mc="http://schemas.openxmlformats.org/markup-compatibility/2006" xmlns:a14="http://schemas.microsoft.com/office/drawing/2010/main" val="6264B4" mc:Ignorable=""/>
        </a:accent6>
        <a:hlink>
          <a:srgbClr xmlns:mc="http://schemas.openxmlformats.org/markup-compatibility/2006" xmlns:a14="http://schemas.microsoft.com/office/drawing/2010/main" val="00FFFF" mc:Ignorable=""/>
        </a:hlink>
        <a:folHlink>
          <a:srgbClr xmlns:mc="http://schemas.openxmlformats.org/markup-compatibility/2006" xmlns:a14="http://schemas.microsoft.com/office/drawing/2010/main" val="00FF00" mc:Ignorable=""/>
        </a:folHlink>
      </a:clrScheme>
      <a:clrMap bg1="dk2" tx1="lt1" bg2="dk1" tx2="lt2" accent1="accent1" accent2="accent2" accent3="accent3" accent4="accent4" accent5="accent5" accent6="accent6" hlink="hlink" folHlink="folHlink"/>
    </a:extraClrScheme>
    <a:extraClrScheme>
      <a:clrScheme name="289 7">
        <a:dk1>
          <a:srgbClr xmlns:mc="http://schemas.openxmlformats.org/markup-compatibility/2006" xmlns:a14="http://schemas.microsoft.com/office/drawing/2010/main" val="5C1F00"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800000" mc:Ignorable=""/>
        </a:dk2>
        <a:lt2>
          <a:srgbClr xmlns:mc="http://schemas.openxmlformats.org/markup-compatibility/2006" xmlns:a14="http://schemas.microsoft.com/office/drawing/2010/main" val="DFD293" mc:Ignorable=""/>
        </a:lt2>
        <a:accent1>
          <a:srgbClr xmlns:mc="http://schemas.openxmlformats.org/markup-compatibility/2006" xmlns:a14="http://schemas.microsoft.com/office/drawing/2010/main" val="CC3300" mc:Ignorable=""/>
        </a:accent1>
        <a:accent2>
          <a:srgbClr xmlns:mc="http://schemas.openxmlformats.org/markup-compatibility/2006" xmlns:a14="http://schemas.microsoft.com/office/drawing/2010/main" val="BE7960" mc:Ignorable=""/>
        </a:accent2>
        <a:accent3>
          <a:srgbClr xmlns:mc="http://schemas.openxmlformats.org/markup-compatibility/2006" xmlns:a14="http://schemas.microsoft.com/office/drawing/2010/main" val="C0AAA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E2ADAA" mc:Ignorable=""/>
        </a:accent5>
        <a:accent6>
          <a:srgbClr xmlns:mc="http://schemas.openxmlformats.org/markup-compatibility/2006" xmlns:a14="http://schemas.microsoft.com/office/drawing/2010/main" val="AC6D56" mc:Ignorable=""/>
        </a:accent6>
        <a:hlink>
          <a:srgbClr xmlns:mc="http://schemas.openxmlformats.org/markup-compatibility/2006" xmlns:a14="http://schemas.microsoft.com/office/drawing/2010/main" val="FFFF99" mc:Ignorable=""/>
        </a:hlink>
        <a:folHlink>
          <a:srgbClr xmlns:mc="http://schemas.openxmlformats.org/markup-compatibility/2006" xmlns:a14="http://schemas.microsoft.com/office/drawing/2010/main" val="D3A219" mc:Ignorable=""/>
        </a:folHlink>
      </a:clrScheme>
      <a:clrMap bg1="dk2" tx1="lt1" bg2="dk1" tx2="lt2" accent1="accent1" accent2="accent2" accent3="accent3" accent4="accent4" accent5="accent5" accent6="accent6" hlink="hlink" folHlink="folHlink"/>
    </a:extraClrScheme>
    <a:extraClrScheme>
      <a:clrScheme name="289 8">
        <a:dk1>
          <a:srgbClr xmlns:mc="http://schemas.openxmlformats.org/markup-compatibility/2006" xmlns:a14="http://schemas.microsoft.com/office/drawing/2010/main" val="003366"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99" mc:Ignorable=""/>
        </a:dk2>
        <a:lt2>
          <a:srgbClr xmlns:mc="http://schemas.openxmlformats.org/markup-compatibility/2006" xmlns:a14="http://schemas.microsoft.com/office/drawing/2010/main" val="CCFFFF" mc:Ignorable=""/>
        </a:lt2>
        <a:accent1>
          <a:srgbClr xmlns:mc="http://schemas.openxmlformats.org/markup-compatibility/2006" xmlns:a14="http://schemas.microsoft.com/office/drawing/2010/main" val="3366CC" mc:Ignorable=""/>
        </a:accent1>
        <a:accent2>
          <a:srgbClr xmlns:mc="http://schemas.openxmlformats.org/markup-compatibility/2006" xmlns:a14="http://schemas.microsoft.com/office/drawing/2010/main" val="00B000" mc:Ignorable=""/>
        </a:accent2>
        <a:accent3>
          <a:srgbClr xmlns:mc="http://schemas.openxmlformats.org/markup-compatibility/2006" xmlns:a14="http://schemas.microsoft.com/office/drawing/2010/main" val="AAAAC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DB8E2" mc:Ignorable=""/>
        </a:accent5>
        <a:accent6>
          <a:srgbClr xmlns:mc="http://schemas.openxmlformats.org/markup-compatibility/2006" xmlns:a14="http://schemas.microsoft.com/office/drawing/2010/main" val="009F00" mc:Ignorable=""/>
        </a:accent6>
        <a:hlink>
          <a:srgbClr xmlns:mc="http://schemas.openxmlformats.org/markup-compatibility/2006" xmlns:a14="http://schemas.microsoft.com/office/drawing/2010/main" val="66CCFF" mc:Ignorable=""/>
        </a:hlink>
        <a:folHlink>
          <a:srgbClr xmlns:mc="http://schemas.openxmlformats.org/markup-compatibility/2006" xmlns:a14="http://schemas.microsoft.com/office/drawing/2010/main" val="FFE701" mc:Ignorable=""/>
        </a:folHlink>
      </a:clrScheme>
      <a:clrMap bg1="dk2" tx1="lt1" bg2="dk1" tx2="lt2" accent1="accent1" accent2="accent2" accent3="accent3" accent4="accent4" accent5="accent5" accent6="accent6" hlink="hlink" folHlink="folHlink"/>
    </a:extraClrScheme>
    <a:extraClrScheme>
      <a:clrScheme name="289 9">
        <a:dk1>
          <a:srgbClr xmlns:mc="http://schemas.openxmlformats.org/markup-compatibility/2006" xmlns:a14="http://schemas.microsoft.com/office/drawing/2010/main" val="336699"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E3EBF1" mc:Ignorable=""/>
        </a:lt2>
        <a:accent1>
          <a:srgbClr xmlns:mc="http://schemas.openxmlformats.org/markup-compatibility/2006" xmlns:a14="http://schemas.microsoft.com/office/drawing/2010/main" val="003399" mc:Ignorable=""/>
        </a:accent1>
        <a:accent2>
          <a:srgbClr xmlns:mc="http://schemas.openxmlformats.org/markup-compatibility/2006" xmlns:a14="http://schemas.microsoft.com/office/drawing/2010/main" val="468A4B" mc:Ignorable=""/>
        </a:accent2>
        <a:accent3>
          <a:srgbClr xmlns:mc="http://schemas.openxmlformats.org/markup-compatibility/2006" xmlns:a14="http://schemas.microsoft.com/office/drawing/2010/main" val="AAAAA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AAADCA" mc:Ignorable=""/>
        </a:accent5>
        <a:accent6>
          <a:srgbClr xmlns:mc="http://schemas.openxmlformats.org/markup-compatibility/2006" xmlns:a14="http://schemas.microsoft.com/office/drawing/2010/main" val="3F7D43" mc:Ignorable=""/>
        </a:accent6>
        <a:hlink>
          <a:srgbClr xmlns:mc="http://schemas.openxmlformats.org/markup-compatibility/2006" xmlns:a14="http://schemas.microsoft.com/office/drawing/2010/main" val="66CCFF" mc:Ignorable=""/>
        </a:hlink>
        <a:folHlink>
          <a:srgbClr xmlns:mc="http://schemas.openxmlformats.org/markup-compatibility/2006" xmlns:a14="http://schemas.microsoft.com/office/drawing/2010/main" val="F0E500" mc:Ignorable=""/>
        </a:folHlink>
      </a:clrScheme>
      <a:clrMap bg1="dk2" tx1="lt1" bg2="dk1" tx2="lt2" accent1="accent1" accent2="accent2" accent3="accent3" accent4="accent4" accent5="accent5" accent6="accent6" hlink="hlink" folHlink="folHlink"/>
    </a:extraClrScheme>
    <a:extraClrScheme>
      <a:clrScheme name="289 10">
        <a:dk1>
          <a:srgbClr xmlns:mc="http://schemas.openxmlformats.org/markup-compatibility/2006" xmlns:a14="http://schemas.microsoft.com/office/drawing/2010/main" val="777777"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686B5D" mc:Ignorable=""/>
        </a:dk2>
        <a:lt2>
          <a:srgbClr xmlns:mc="http://schemas.openxmlformats.org/markup-compatibility/2006" xmlns:a14="http://schemas.microsoft.com/office/drawing/2010/main" val="D1D1CB" mc:Ignorable=""/>
        </a:lt2>
        <a:accent1>
          <a:srgbClr xmlns:mc="http://schemas.openxmlformats.org/markup-compatibility/2006" xmlns:a14="http://schemas.microsoft.com/office/drawing/2010/main" val="909082" mc:Ignorable=""/>
        </a:accent1>
        <a:accent2>
          <a:srgbClr xmlns:mc="http://schemas.openxmlformats.org/markup-compatibility/2006" xmlns:a14="http://schemas.microsoft.com/office/drawing/2010/main" val="809EA8" mc:Ignorable=""/>
        </a:accent2>
        <a:accent3>
          <a:srgbClr xmlns:mc="http://schemas.openxmlformats.org/markup-compatibility/2006" xmlns:a14="http://schemas.microsoft.com/office/drawing/2010/main" val="B9BAB6"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C6C6C1" mc:Ignorable=""/>
        </a:accent5>
        <a:accent6>
          <a:srgbClr xmlns:mc="http://schemas.openxmlformats.org/markup-compatibility/2006" xmlns:a14="http://schemas.microsoft.com/office/drawing/2010/main" val="738F98" mc:Ignorable=""/>
        </a:accent6>
        <a:hlink>
          <a:srgbClr xmlns:mc="http://schemas.openxmlformats.org/markup-compatibility/2006" xmlns:a14="http://schemas.microsoft.com/office/drawing/2010/main" val="FFCC66" mc:Ignorable=""/>
        </a:hlink>
        <a:folHlink>
          <a:srgbClr xmlns:mc="http://schemas.openxmlformats.org/markup-compatibility/2006" xmlns:a14="http://schemas.microsoft.com/office/drawing/2010/main" val="E9DCB9" mc:Ignorable=""/>
        </a:folHlink>
      </a:clrScheme>
      <a:clrMap bg1="dk2" tx1="lt1" bg2="dk1" tx2="lt2" accent1="accent1" accent2="accent2" accent3="accent3" accent4="accent4" accent5="accent5" accent6="accent6" hlink="hlink" folHlink="folHlink"/>
    </a:extraClrScheme>
    <a:extraClrScheme>
      <a:clrScheme name="289 11">
        <a:dk1>
          <a:srgbClr xmlns:mc="http://schemas.openxmlformats.org/markup-compatibility/2006" xmlns:a14="http://schemas.microsoft.com/office/drawing/2010/main" val="3E3E5C"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666699" mc:Ignorable=""/>
        </a:dk2>
        <a:lt2>
          <a:srgbClr xmlns:mc="http://schemas.openxmlformats.org/markup-compatibility/2006" xmlns:a14="http://schemas.microsoft.com/office/drawing/2010/main" val="FFFFFF" mc:Ignorable=""/>
        </a:lt2>
        <a:accent1>
          <a:srgbClr xmlns:mc="http://schemas.openxmlformats.org/markup-compatibility/2006" xmlns:a14="http://schemas.microsoft.com/office/drawing/2010/main" val="60597B" mc:Ignorable=""/>
        </a:accent1>
        <a:accent2>
          <a:srgbClr xmlns:mc="http://schemas.openxmlformats.org/markup-compatibility/2006" xmlns:a14="http://schemas.microsoft.com/office/drawing/2010/main" val="6666FF" mc:Ignorable=""/>
        </a:accent2>
        <a:accent3>
          <a:srgbClr xmlns:mc="http://schemas.openxmlformats.org/markup-compatibility/2006" xmlns:a14="http://schemas.microsoft.com/office/drawing/2010/main" val="B8B8CA"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B6B5BF" mc:Ignorable=""/>
        </a:accent5>
        <a:accent6>
          <a:srgbClr xmlns:mc="http://schemas.openxmlformats.org/markup-compatibility/2006" xmlns:a14="http://schemas.microsoft.com/office/drawing/2010/main" val="5C5CE7" mc:Ignorable=""/>
        </a:accent6>
        <a:hlink>
          <a:srgbClr xmlns:mc="http://schemas.openxmlformats.org/markup-compatibility/2006" xmlns:a14="http://schemas.microsoft.com/office/drawing/2010/main" val="99CCFF" mc:Ignorable=""/>
        </a:hlink>
        <a:folHlink>
          <a:srgbClr xmlns:mc="http://schemas.openxmlformats.org/markup-compatibility/2006" xmlns:a14="http://schemas.microsoft.com/office/drawing/2010/main" val="FFFF99" mc:Ignorable=""/>
        </a:folHlink>
      </a:clrScheme>
      <a:clrMap bg1="dk2" tx1="lt1" bg2="dk1" tx2="lt2" accent1="accent1" accent2="accent2" accent3="accent3" accent4="accent4" accent5="accent5" accent6="accent6" hlink="hlink" folHlink="folHlink"/>
    </a:extraClrScheme>
    <a:extraClrScheme>
      <a:clrScheme name="289 12">
        <a:dk1>
          <a:srgbClr xmlns:mc="http://schemas.openxmlformats.org/markup-compatibility/2006" xmlns:a14="http://schemas.microsoft.com/office/drawing/2010/main" val="2D2015" mc:Ignorable=""/>
        </a:dk1>
        <a:lt1>
          <a:srgbClr xmlns:mc="http://schemas.openxmlformats.org/markup-compatibility/2006" xmlns:a14="http://schemas.microsoft.com/office/drawing/2010/main" val="FFFFFF" mc:Ignorable=""/>
        </a:lt1>
        <a:dk2>
          <a:srgbClr xmlns:mc="http://schemas.openxmlformats.org/markup-compatibility/2006" xmlns:a14="http://schemas.microsoft.com/office/drawing/2010/main" val="523E26" mc:Ignorable=""/>
        </a:dk2>
        <a:lt2>
          <a:srgbClr xmlns:mc="http://schemas.openxmlformats.org/markup-compatibility/2006" xmlns:a14="http://schemas.microsoft.com/office/drawing/2010/main" val="DFC08D" mc:Ignorable=""/>
        </a:lt2>
        <a:accent1>
          <a:srgbClr xmlns:mc="http://schemas.openxmlformats.org/markup-compatibility/2006" xmlns:a14="http://schemas.microsoft.com/office/drawing/2010/main" val="8C7B70" mc:Ignorable=""/>
        </a:accent1>
        <a:accent2>
          <a:srgbClr xmlns:mc="http://schemas.openxmlformats.org/markup-compatibility/2006" xmlns:a14="http://schemas.microsoft.com/office/drawing/2010/main" val="8F5F2F" mc:Ignorable=""/>
        </a:accent2>
        <a:accent3>
          <a:srgbClr xmlns:mc="http://schemas.openxmlformats.org/markup-compatibility/2006" xmlns:a14="http://schemas.microsoft.com/office/drawing/2010/main" val="B3AFAC" mc:Ignorable=""/>
        </a:accent3>
        <a:accent4>
          <a:srgbClr xmlns:mc="http://schemas.openxmlformats.org/markup-compatibility/2006" xmlns:a14="http://schemas.microsoft.com/office/drawing/2010/main" val="DADADA" mc:Ignorable=""/>
        </a:accent4>
        <a:accent5>
          <a:srgbClr xmlns:mc="http://schemas.openxmlformats.org/markup-compatibility/2006" xmlns:a14="http://schemas.microsoft.com/office/drawing/2010/main" val="C5BFBB" mc:Ignorable=""/>
        </a:accent5>
        <a:accent6>
          <a:srgbClr xmlns:mc="http://schemas.openxmlformats.org/markup-compatibility/2006" xmlns:a14="http://schemas.microsoft.com/office/drawing/2010/main" val="81552A" mc:Ignorable=""/>
        </a:accent6>
        <a:hlink>
          <a:srgbClr xmlns:mc="http://schemas.openxmlformats.org/markup-compatibility/2006" xmlns:a14="http://schemas.microsoft.com/office/drawing/2010/main" val="CCB400" mc:Ignorable=""/>
        </a:hlink>
        <a:folHlink>
          <a:srgbClr xmlns:mc="http://schemas.openxmlformats.org/markup-compatibility/2006" xmlns:a14="http://schemas.microsoft.com/office/drawing/2010/main" val="8C9EA0" mc:Ignorable=""/>
        </a:folHlink>
      </a:clrScheme>
      <a:clrMap bg1="dk2" tx1="lt1" bg2="dk1" tx2="lt2" accent1="accent1" accent2="accent2" accent3="accent3" accent4="accent4" accent5="accent5" accent6="accent6" hlink="hlink" folHlink="folHlink"/>
    </a:extraClrScheme>
    <a:extraClrScheme>
      <a:clrScheme name="289 13">
        <a:dk1>
          <a:srgbClr xmlns:mc="http://schemas.openxmlformats.org/markup-compatibility/2006" xmlns:a14="http://schemas.microsoft.com/office/drawing/2010/main" val="000000" mc:Ignorable=""/>
        </a:dk1>
        <a:lt1>
          <a:srgbClr xmlns:mc="http://schemas.openxmlformats.org/markup-compatibility/2006" xmlns:a14="http://schemas.microsoft.com/office/drawing/2010/main" val="ECFBFE" mc:Ignorable=""/>
        </a:lt1>
        <a:dk2>
          <a:srgbClr xmlns:mc="http://schemas.openxmlformats.org/markup-compatibility/2006" xmlns:a14="http://schemas.microsoft.com/office/drawing/2010/main" val="000000" mc:Ignorable=""/>
        </a:dk2>
        <a:lt2>
          <a:srgbClr xmlns:mc="http://schemas.openxmlformats.org/markup-compatibility/2006" xmlns:a14="http://schemas.microsoft.com/office/drawing/2010/main" val="808080" mc:Ignorable=""/>
        </a:lt2>
        <a:accent1>
          <a:srgbClr xmlns:mc="http://schemas.openxmlformats.org/markup-compatibility/2006" xmlns:a14="http://schemas.microsoft.com/office/drawing/2010/main" val="FFCC00" mc:Ignorable=""/>
        </a:accent1>
        <a:accent2>
          <a:srgbClr xmlns:mc="http://schemas.openxmlformats.org/markup-compatibility/2006" xmlns:a14="http://schemas.microsoft.com/office/drawing/2010/main" val="FF9900" mc:Ignorable=""/>
        </a:accent2>
        <a:accent3>
          <a:srgbClr xmlns:mc="http://schemas.openxmlformats.org/markup-compatibility/2006" xmlns:a14="http://schemas.microsoft.com/office/drawing/2010/main" val="F4FDFE" mc:Ignorable=""/>
        </a:accent3>
        <a:accent4>
          <a:srgbClr xmlns:mc="http://schemas.openxmlformats.org/markup-compatibility/2006" xmlns:a14="http://schemas.microsoft.com/office/drawing/2010/main" val="000000" mc:Ignorable=""/>
        </a:accent4>
        <a:accent5>
          <a:srgbClr xmlns:mc="http://schemas.openxmlformats.org/markup-compatibility/2006" xmlns:a14="http://schemas.microsoft.com/office/drawing/2010/main" val="FFE2AA" mc:Ignorable=""/>
        </a:accent5>
        <a:accent6>
          <a:srgbClr xmlns:mc="http://schemas.openxmlformats.org/markup-compatibility/2006" xmlns:a14="http://schemas.microsoft.com/office/drawing/2010/main" val="E78A00" mc:Ignorable=""/>
        </a:accent6>
        <a:hlink>
          <a:srgbClr xmlns:mc="http://schemas.openxmlformats.org/markup-compatibility/2006" xmlns:a14="http://schemas.microsoft.com/office/drawing/2010/main" val="993300" mc:Ignorable=""/>
        </a:hlink>
        <a:folHlink>
          <a:srgbClr xmlns:mc="http://schemas.openxmlformats.org/markup-compatibility/2006" xmlns:a14="http://schemas.microsoft.com/office/drawing/2010/main" val="800000" mc:Ignorabl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Presentation11</Template>
  <TotalTime>432</TotalTime>
  <Words>540</Words>
  <Application>Microsoft Office PowerPoint</Application>
  <PresentationFormat>On-screen Show (4:3)</PresentationFormat>
  <Paragraphs>78</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289</vt:lpstr>
      <vt:lpstr>Special angles</vt:lpstr>
      <vt:lpstr>Objectives</vt:lpstr>
      <vt:lpstr>Complementary angles</vt:lpstr>
      <vt:lpstr>More complementary angles</vt:lpstr>
      <vt:lpstr>Even more complementary angles</vt:lpstr>
      <vt:lpstr>Supplementary Angles</vt:lpstr>
      <vt:lpstr>More supplementary angles</vt:lpstr>
      <vt:lpstr>Vertical angles</vt:lpstr>
      <vt:lpstr>Perpendicular lines</vt:lpstr>
      <vt:lpstr>More about perpendicular lines</vt:lpstr>
      <vt:lpstr>Theorems</vt:lpstr>
      <vt:lpstr>More about parallels</vt:lpstr>
      <vt:lpstr>What is a transversal?</vt:lpstr>
      <vt:lpstr>Angles formed by a transversal</vt:lpstr>
      <vt:lpstr>More about the angles formed by a transversal</vt:lpstr>
      <vt:lpstr>Corresponding angles</vt:lpstr>
      <vt:lpstr>Postulate 10</vt:lpstr>
      <vt:lpstr>Postulate 11</vt:lpstr>
      <vt:lpstr>A couple theorems</vt:lpstr>
      <vt:lpstr>Did we meet our objectives?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Special angles and perpendicular lines</dc:title>
  <dc:creator>Ameena</dc:creator>
  <cp:lastModifiedBy>Ameena</cp:lastModifiedBy>
  <cp:revision>37</cp:revision>
  <dcterms:created xsi:type="dcterms:W3CDTF">2008-04-02T21:48:30Z</dcterms:created>
  <dcterms:modified xsi:type="dcterms:W3CDTF">2010-04-08T17:09:09Z</dcterms:modified>
</cp:coreProperties>
</file>